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7" r:id="rId5"/>
    <p:sldId id="268" r:id="rId6"/>
    <p:sldId id="262" r:id="rId7"/>
    <p:sldId id="270" r:id="rId8"/>
    <p:sldId id="263" r:id="rId9"/>
    <p:sldId id="264" r:id="rId10"/>
    <p:sldId id="266" r:id="rId11"/>
    <p:sldId id="265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26" autoAdjust="0"/>
    <p:restoredTop sz="94660"/>
  </p:normalViewPr>
  <p:slideViewPr>
    <p:cSldViewPr>
      <p:cViewPr>
        <p:scale>
          <a:sx n="44" d="100"/>
          <a:sy n="44" d="100"/>
        </p:scale>
        <p:origin x="966" y="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microsoft.com/ru-ru/dotnet/csharp/language-reference/keywords/float" TargetMode="External"/><Relationship Id="rId3" Type="http://schemas.openxmlformats.org/officeDocument/2006/relationships/hyperlink" Target="https://docs.microsoft.com/ru-ru/dotnet/csharp/language-reference/keywords/bool" TargetMode="External"/><Relationship Id="rId7" Type="http://schemas.openxmlformats.org/officeDocument/2006/relationships/hyperlink" Target="https://docs.microsoft.com/ru-ru/dotnet/csharp/language-reference/keywords/double" TargetMode="External"/><Relationship Id="rId12" Type="http://schemas.openxmlformats.org/officeDocument/2006/relationships/hyperlink" Target="https://docs.microsoft.com/ru-ru/dotnet/csharp/language-reference/keywords/short" TargetMode="Externa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hyperlink" Target="https://docs.microsoft.com/ru-ru/dotnet/csharp/language-reference/keywords/decimal" TargetMode="External"/><Relationship Id="rId11" Type="http://schemas.openxmlformats.org/officeDocument/2006/relationships/hyperlink" Target="https://docs.microsoft.com/ru-ru/dotnet/csharp/language-reference/keywords/sbyte" TargetMode="External"/><Relationship Id="rId5" Type="http://schemas.openxmlformats.org/officeDocument/2006/relationships/hyperlink" Target="https://docs.microsoft.com/ru-ru/dotnet/csharp/language-reference/keywords/char" TargetMode="External"/><Relationship Id="rId10" Type="http://schemas.openxmlformats.org/officeDocument/2006/relationships/hyperlink" Target="https://docs.microsoft.com/ru-ru/dotnet/csharp/language-reference/keywords/long" TargetMode="External"/><Relationship Id="rId4" Type="http://schemas.openxmlformats.org/officeDocument/2006/relationships/hyperlink" Target="https://docs.microsoft.com/ru-ru/dotnet/csharp/language-reference/keywords/byte" TargetMode="External"/><Relationship Id="rId9" Type="http://schemas.openxmlformats.org/officeDocument/2006/relationships/hyperlink" Target="https://docs.microsoft.com/ru-ru/dotnet/csharp/language-reference/keywords/in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ru-ru/dotnet/csharp/language-reference/keywords/uint" TargetMode="External"/><Relationship Id="rId7" Type="http://schemas.openxmlformats.org/officeDocument/2006/relationships/hyperlink" Target="https://docs.microsoft.com/ru-ru/dotnet/csharp/language-reference/keywords/struct" TargetMode="Externa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hyperlink" Target="https://docs.microsoft.com/ru-ru/dotnet/csharp/language-reference/keywords/enum" TargetMode="External"/><Relationship Id="rId5" Type="http://schemas.openxmlformats.org/officeDocument/2006/relationships/hyperlink" Target="https://docs.microsoft.com/ru-ru/dotnet/csharp/language-reference/keywords/ushort" TargetMode="External"/><Relationship Id="rId4" Type="http://schemas.openxmlformats.org/officeDocument/2006/relationships/hyperlink" Target="https://docs.microsoft.com/ru-ru/dotnet/csharp/language-reference/keywords/ulong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microsoft.com/ru-ru/dotnet/csharp/language-reference/keywords/float" TargetMode="External"/><Relationship Id="rId13" Type="http://schemas.openxmlformats.org/officeDocument/2006/relationships/hyperlink" Target="https://docs.microsoft.com/ru-ru/dotnet/csharp/language-reference/keywords/object" TargetMode="External"/><Relationship Id="rId3" Type="http://schemas.openxmlformats.org/officeDocument/2006/relationships/hyperlink" Target="https://docs.microsoft.com/ru-ru/dotnet/csharp/language-reference/keywords/byte" TargetMode="External"/><Relationship Id="rId7" Type="http://schemas.openxmlformats.org/officeDocument/2006/relationships/hyperlink" Target="https://docs.microsoft.com/ru-ru/dotnet/csharp/language-reference/keywords/double" TargetMode="External"/><Relationship Id="rId12" Type="http://schemas.openxmlformats.org/officeDocument/2006/relationships/hyperlink" Target="https://docs.microsoft.com/ru-ru/dotnet/csharp/language-reference/keywords/ulong" TargetMode="External"/><Relationship Id="rId2" Type="http://schemas.openxmlformats.org/officeDocument/2006/relationships/hyperlink" Target="https://docs.microsoft.com/ru-ru/dotnet/csharp/language-reference/keywords/bool" TargetMode="External"/><Relationship Id="rId16" Type="http://schemas.openxmlformats.org/officeDocument/2006/relationships/hyperlink" Target="https://docs.microsoft.com/ru-ru/dotnet/csharp/language-reference/keywords/stri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cs.microsoft.com/ru-ru/dotnet/csharp/language-reference/keywords/decimal" TargetMode="External"/><Relationship Id="rId11" Type="http://schemas.openxmlformats.org/officeDocument/2006/relationships/hyperlink" Target="https://docs.microsoft.com/ru-ru/dotnet/csharp/language-reference/keywords/long" TargetMode="External"/><Relationship Id="rId5" Type="http://schemas.openxmlformats.org/officeDocument/2006/relationships/hyperlink" Target="https://docs.microsoft.com/ru-ru/dotnet/csharp/language-reference/keywords/char" TargetMode="External"/><Relationship Id="rId15" Type="http://schemas.openxmlformats.org/officeDocument/2006/relationships/hyperlink" Target="https://docs.microsoft.com/ru-ru/dotnet/csharp/language-reference/keywords/ushort" TargetMode="External"/><Relationship Id="rId10" Type="http://schemas.openxmlformats.org/officeDocument/2006/relationships/hyperlink" Target="https://docs.microsoft.com/ru-ru/dotnet/csharp/language-reference/keywords/uint" TargetMode="External"/><Relationship Id="rId4" Type="http://schemas.openxmlformats.org/officeDocument/2006/relationships/hyperlink" Target="https://docs.microsoft.com/ru-ru/dotnet/csharp/language-reference/keywords/sbyte" TargetMode="External"/><Relationship Id="rId9" Type="http://schemas.openxmlformats.org/officeDocument/2006/relationships/hyperlink" Target="https://docs.microsoft.com/ru-ru/dotnet/csharp/language-reference/keywords/int" TargetMode="External"/><Relationship Id="rId14" Type="http://schemas.openxmlformats.org/officeDocument/2006/relationships/hyperlink" Target="https://docs.microsoft.com/ru-ru/dotnet/csharp/language-reference/keywords/short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microsoft.com/ru-ru/dotnet/csharp/language-reference/keywords/uint" TargetMode="External"/><Relationship Id="rId3" Type="http://schemas.openxmlformats.org/officeDocument/2006/relationships/hyperlink" Target="https://docs.microsoft.com/ru-ru/dotnet/csharp/language-reference/keywords/byte" TargetMode="External"/><Relationship Id="rId7" Type="http://schemas.openxmlformats.org/officeDocument/2006/relationships/hyperlink" Target="https://docs.microsoft.com/ru-ru/dotnet/csharp/language-reference/keywords/int" TargetMode="External"/><Relationship Id="rId2" Type="http://schemas.openxmlformats.org/officeDocument/2006/relationships/hyperlink" Target="https://docs.microsoft.com/ru-ru/dotnet/csharp/language-reference/keywords/sbyt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cs.microsoft.com/ru-ru/dotnet/csharp/language-reference/keywords/ushort" TargetMode="External"/><Relationship Id="rId5" Type="http://schemas.openxmlformats.org/officeDocument/2006/relationships/hyperlink" Target="https://docs.microsoft.com/ru-ru/dotnet/csharp/language-reference/keywords/short" TargetMode="External"/><Relationship Id="rId10" Type="http://schemas.openxmlformats.org/officeDocument/2006/relationships/hyperlink" Target="https://docs.microsoft.com/ru-ru/dotnet/csharp/language-reference/keywords/ulong" TargetMode="External"/><Relationship Id="rId4" Type="http://schemas.openxmlformats.org/officeDocument/2006/relationships/hyperlink" Target="https://docs.microsoft.com/ru-ru/dotnet/csharp/language-reference/keywords/char" TargetMode="External"/><Relationship Id="rId9" Type="http://schemas.openxmlformats.org/officeDocument/2006/relationships/hyperlink" Target="https://docs.microsoft.com/ru-ru/dotnet/csharp/language-reference/keywords/lo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ru-ru/dotnet/csharp/language-reference/keywords/double" TargetMode="External"/><Relationship Id="rId2" Type="http://schemas.openxmlformats.org/officeDocument/2006/relationships/hyperlink" Target="https://docs.microsoft.com/ru-ru/dotnet/csharp/language-reference/keywords/float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dotnet/api/System.Decimal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52520" y="422108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/>
              <a:t>Назар </a:t>
            </a:r>
            <a:r>
              <a:rPr lang="ru-RU" dirty="0" err="1"/>
              <a:t>аударыңыз</a:t>
            </a:r>
            <a:r>
              <a:rPr lang="ru-RU" dirty="0"/>
              <a:t>,  C# </a:t>
            </a:r>
            <a:r>
              <a:rPr lang="ru-RU" dirty="0" err="1"/>
              <a:t>тілінде</a:t>
            </a:r>
            <a:r>
              <a:rPr lang="ru-RU" dirty="0"/>
              <a:t>  </a:t>
            </a:r>
            <a:r>
              <a:rPr lang="ru-RU" dirty="0" err="1"/>
              <a:t>инициаланбаған</a:t>
            </a:r>
            <a:r>
              <a:rPr lang="ru-RU" dirty="0"/>
              <a:t> </a:t>
            </a:r>
            <a:r>
              <a:rPr lang="ru-RU" dirty="0" err="1"/>
              <a:t>айнымалылыр</a:t>
            </a:r>
            <a:r>
              <a:rPr lang="ru-RU" dirty="0"/>
              <a:t>  </a:t>
            </a:r>
            <a:r>
              <a:rPr lang="ru-RU" dirty="0" err="1"/>
              <a:t>қолданылмайды</a:t>
            </a:r>
            <a:r>
              <a:rPr lang="ru-RU" dirty="0"/>
              <a:t>.</a:t>
            </a:r>
            <a:endParaRPr lang="kk-KZ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258770"/>
              </p:ext>
            </p:extLst>
          </p:nvPr>
        </p:nvGraphicFramePr>
        <p:xfrm>
          <a:off x="755576" y="1196752"/>
          <a:ext cx="6480720" cy="5440680"/>
        </p:xfrm>
        <a:graphic>
          <a:graphicData uri="http://schemas.openxmlformats.org/drawingml/2006/table">
            <a:tbl>
              <a:tblPr/>
              <a:tblGrid>
                <a:gridCol w="2281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8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40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dirty="0" err="1">
                          <a:effectLst/>
                          <a:latin typeface="segoe-ui_semibold"/>
                        </a:rPr>
                        <a:t>Типтер</a:t>
                      </a:r>
                      <a:r>
                        <a:rPr lang="ru-RU" sz="1600" b="0" baseline="0" dirty="0">
                          <a:effectLst/>
                          <a:latin typeface="segoe-ui_semibold"/>
                        </a:rPr>
                        <a:t> </a:t>
                      </a:r>
                    </a:p>
                    <a:p>
                      <a:pPr algn="ctr" fontAlgn="b"/>
                      <a:r>
                        <a:rPr lang="en-US" sz="1600" b="0" baseline="0" dirty="0">
                          <a:effectLst/>
                          <a:latin typeface="segoe-ui_semibold"/>
                        </a:rPr>
                        <a:t>(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segoe-ui_semibold"/>
                          <a:ea typeface="+mn-ea"/>
                          <a:cs typeface="+mn-cs"/>
                        </a:rPr>
                        <a:t>Тип значения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segoe-ui_semibold"/>
                          <a:ea typeface="+mn-ea"/>
                          <a:cs typeface="+mn-cs"/>
                        </a:rPr>
                        <a:t>)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segoe-ui_semibold"/>
                        <a:ea typeface="+mn-ea"/>
                        <a:cs typeface="+mn-cs"/>
                      </a:endParaRP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dirty="0" err="1">
                          <a:effectLst/>
                          <a:latin typeface="segoe-ui_semibold"/>
                        </a:rPr>
                        <a:t>Әдеттегі</a:t>
                      </a:r>
                      <a:r>
                        <a:rPr lang="ru-RU" sz="1600" b="0" dirty="0">
                          <a:effectLst/>
                          <a:latin typeface="segoe-ui_semibold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segoe-ui_semibold"/>
                        </a:rPr>
                        <a:t>мәндер</a:t>
                      </a:r>
                      <a:r>
                        <a:rPr lang="ru-RU" sz="1600" b="0" dirty="0">
                          <a:effectLst/>
                          <a:latin typeface="segoe-ui_semibold"/>
                        </a:rPr>
                        <a:t> </a:t>
                      </a:r>
                    </a:p>
                    <a:p>
                      <a:pPr algn="ctr" fontAlgn="b"/>
                      <a:r>
                        <a:rPr lang="en-US" sz="1600" b="0" dirty="0">
                          <a:effectLst/>
                          <a:latin typeface="segoe-ui_semibold"/>
                        </a:rPr>
                        <a:t>(</a:t>
                      </a:r>
                      <a:r>
                        <a:rPr lang="ru-RU" sz="1600" b="0" dirty="0">
                          <a:effectLst/>
                          <a:latin typeface="segoe-ui_semibold"/>
                        </a:rPr>
                        <a:t>Значение по умолчанию</a:t>
                      </a:r>
                      <a:r>
                        <a:rPr lang="en-US" sz="1600" b="0" dirty="0">
                          <a:effectLst/>
                          <a:latin typeface="segoe-ui_semibold"/>
                        </a:rPr>
                        <a:t>)</a:t>
                      </a:r>
                      <a:endParaRPr lang="ru-RU" sz="1600" b="0" dirty="0">
                        <a:effectLst/>
                        <a:latin typeface="segoe-ui_semibold"/>
                      </a:endParaRP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640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 dirty="0" err="1">
                          <a:solidFill>
                            <a:srgbClr val="0078D7"/>
                          </a:solidFill>
                          <a:effectLst/>
                          <a:hlinkClick r:id="rId3"/>
                        </a:rPr>
                        <a:t>bool</a:t>
                      </a:r>
                      <a:endParaRPr lang="en-US" sz="1600" dirty="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false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640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 dirty="0">
                          <a:solidFill>
                            <a:srgbClr val="0078D7"/>
                          </a:solidFill>
                          <a:effectLst/>
                          <a:hlinkClick r:id="rId4"/>
                        </a:rPr>
                        <a:t>byte</a:t>
                      </a:r>
                      <a:endParaRPr lang="en-US" sz="1600" dirty="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640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hlinkClick r:id="rId5"/>
                        </a:rPr>
                        <a:t>char</a:t>
                      </a:r>
                      <a:endParaRPr lang="en-US" sz="160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</a:rPr>
                        <a:t>'\0'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640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hlinkClick r:id="rId6"/>
                        </a:rPr>
                        <a:t>decimal</a:t>
                      </a:r>
                      <a:endParaRPr lang="en-US" sz="160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0,0M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640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hlinkClick r:id="rId7"/>
                        </a:rPr>
                        <a:t>double</a:t>
                      </a:r>
                      <a:endParaRPr lang="en-US" sz="160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0,0D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640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hlinkClick r:id="rId8"/>
                        </a:rPr>
                        <a:t>float</a:t>
                      </a:r>
                      <a:endParaRPr lang="en-US" sz="160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0,0F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640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hlinkClick r:id="rId9"/>
                        </a:rPr>
                        <a:t>int</a:t>
                      </a:r>
                      <a:endParaRPr lang="en-US" sz="160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640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hlinkClick r:id="rId10"/>
                        </a:rPr>
                        <a:t>long</a:t>
                      </a:r>
                      <a:endParaRPr lang="en-US" sz="160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0L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2640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hlinkClick r:id="rId11"/>
                        </a:rPr>
                        <a:t>sbyte</a:t>
                      </a:r>
                      <a:endParaRPr lang="en-US" sz="160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2640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hlinkClick r:id="rId12"/>
                        </a:rPr>
                        <a:t>short</a:t>
                      </a:r>
                      <a:endParaRPr lang="en-US" sz="160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72109" y="470721"/>
            <a:ext cx="84323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fontAlgn="base">
              <a:spcBef>
                <a:spcPct val="0"/>
              </a:spcBef>
              <a:spcAft>
                <a:spcPct val="0"/>
              </a:spcAft>
            </a:pPr>
            <a:r>
              <a:rPr lang="kk-KZ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Келесі кестеде  түрлі типтер үшін олардың алғашқы әдеттегі  мәндері көрсетілген: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99792" y="9056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0967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52520" y="422108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/>
              <a:t>Назар </a:t>
            </a:r>
            <a:r>
              <a:rPr lang="ru-RU" dirty="0" err="1"/>
              <a:t>аударыңыз</a:t>
            </a:r>
            <a:r>
              <a:rPr lang="ru-RU" dirty="0"/>
              <a:t>,  C# </a:t>
            </a:r>
            <a:r>
              <a:rPr lang="ru-RU" dirty="0" err="1"/>
              <a:t>тілінде</a:t>
            </a:r>
            <a:r>
              <a:rPr lang="ru-RU" dirty="0"/>
              <a:t>  </a:t>
            </a:r>
            <a:r>
              <a:rPr lang="ru-RU" dirty="0" err="1"/>
              <a:t>инициаланбаған</a:t>
            </a:r>
            <a:r>
              <a:rPr lang="ru-RU" dirty="0"/>
              <a:t> </a:t>
            </a:r>
            <a:r>
              <a:rPr lang="ru-RU" dirty="0" err="1"/>
              <a:t>айнымалылыр</a:t>
            </a:r>
            <a:r>
              <a:rPr lang="ru-RU" dirty="0"/>
              <a:t>  </a:t>
            </a:r>
            <a:r>
              <a:rPr lang="ru-RU" dirty="0" err="1"/>
              <a:t>қолданылмайды</a:t>
            </a:r>
            <a:r>
              <a:rPr lang="ru-RU" dirty="0"/>
              <a:t>.</a:t>
            </a:r>
            <a:endParaRPr lang="kk-KZ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54106"/>
              </p:ext>
            </p:extLst>
          </p:nvPr>
        </p:nvGraphicFramePr>
        <p:xfrm>
          <a:off x="395536" y="873282"/>
          <a:ext cx="7344816" cy="4551880"/>
        </p:xfrm>
        <a:graphic>
          <a:graphicData uri="http://schemas.openxmlformats.org/drawingml/2006/table">
            <a:tbl>
              <a:tblPr/>
              <a:tblGrid>
                <a:gridCol w="22173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7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96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dirty="0" err="1">
                          <a:effectLst/>
                          <a:latin typeface="segoe-ui_semibold"/>
                        </a:rPr>
                        <a:t>Типтер</a:t>
                      </a:r>
                      <a:r>
                        <a:rPr lang="ru-RU" sz="1600" b="0" baseline="0" dirty="0">
                          <a:effectLst/>
                          <a:latin typeface="segoe-ui_semibold"/>
                        </a:rPr>
                        <a:t> </a:t>
                      </a:r>
                    </a:p>
                    <a:p>
                      <a:pPr algn="ctr" fontAlgn="b"/>
                      <a:r>
                        <a:rPr lang="en-US" sz="1600" b="0" baseline="0" dirty="0">
                          <a:effectLst/>
                          <a:latin typeface="segoe-ui_semibold"/>
                        </a:rPr>
                        <a:t>(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segoe-ui_semibold"/>
                          <a:ea typeface="+mn-ea"/>
                          <a:cs typeface="+mn-cs"/>
                        </a:rPr>
                        <a:t>Тип значения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segoe-ui_semibold"/>
                          <a:ea typeface="+mn-ea"/>
                          <a:cs typeface="+mn-cs"/>
                        </a:rPr>
                        <a:t>)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segoe-ui_semibold"/>
                        <a:ea typeface="+mn-ea"/>
                        <a:cs typeface="+mn-cs"/>
                      </a:endParaRP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dirty="0" err="1">
                          <a:effectLst/>
                          <a:latin typeface="segoe-ui_semibold"/>
                        </a:rPr>
                        <a:t>Әдеттегі</a:t>
                      </a:r>
                      <a:r>
                        <a:rPr lang="ru-RU" sz="1600" b="0" dirty="0">
                          <a:effectLst/>
                          <a:latin typeface="segoe-ui_semibold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segoe-ui_semibold"/>
                        </a:rPr>
                        <a:t>мәндер</a:t>
                      </a:r>
                      <a:r>
                        <a:rPr lang="ru-RU" sz="1600" b="0" dirty="0">
                          <a:effectLst/>
                          <a:latin typeface="segoe-ui_semibold"/>
                        </a:rPr>
                        <a:t> </a:t>
                      </a:r>
                    </a:p>
                    <a:p>
                      <a:pPr algn="ctr" fontAlgn="b"/>
                      <a:r>
                        <a:rPr lang="en-US" sz="1600" b="0" dirty="0">
                          <a:effectLst/>
                          <a:latin typeface="segoe-ui_semibold"/>
                        </a:rPr>
                        <a:t>(</a:t>
                      </a:r>
                      <a:r>
                        <a:rPr lang="ru-RU" sz="1600" b="0" dirty="0">
                          <a:effectLst/>
                          <a:latin typeface="segoe-ui_semibold"/>
                        </a:rPr>
                        <a:t>Значение по умолчанию</a:t>
                      </a:r>
                      <a:r>
                        <a:rPr lang="en-US" sz="1600" b="0" dirty="0">
                          <a:effectLst/>
                          <a:latin typeface="segoe-ui_semibold"/>
                        </a:rPr>
                        <a:t>)</a:t>
                      </a:r>
                      <a:endParaRPr lang="ru-RU" sz="1600" b="0" dirty="0">
                        <a:effectLst/>
                        <a:latin typeface="segoe-ui_semibold"/>
                      </a:endParaRP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396">
                <a:tc>
                  <a:txBody>
                    <a:bodyPr/>
                    <a:lstStyle/>
                    <a:p>
                      <a:pPr fontAlgn="t"/>
                      <a:r>
                        <a:rPr lang="en-US" u="none" strike="noStrike">
                          <a:solidFill>
                            <a:srgbClr val="0078D7"/>
                          </a:solidFill>
                          <a:effectLst/>
                          <a:hlinkClick r:id="rId3"/>
                        </a:rPr>
                        <a:t>uint</a:t>
                      </a:r>
                      <a:endParaRPr lang="en-US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0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396">
                <a:tc>
                  <a:txBody>
                    <a:bodyPr/>
                    <a:lstStyle/>
                    <a:p>
                      <a:pPr fontAlgn="t"/>
                      <a:r>
                        <a:rPr lang="en-US" u="none" strike="noStrike">
                          <a:solidFill>
                            <a:srgbClr val="0078D7"/>
                          </a:solidFill>
                          <a:effectLst/>
                          <a:hlinkClick r:id="rId4"/>
                        </a:rPr>
                        <a:t>ulong</a:t>
                      </a:r>
                      <a:endParaRPr lang="en-US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0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396">
                <a:tc>
                  <a:txBody>
                    <a:bodyPr/>
                    <a:lstStyle/>
                    <a:p>
                      <a:pPr fontAlgn="t"/>
                      <a:r>
                        <a:rPr lang="en-US" u="none" strike="noStrike">
                          <a:solidFill>
                            <a:srgbClr val="0078D7"/>
                          </a:solidFill>
                          <a:effectLst/>
                          <a:hlinkClick r:id="rId5"/>
                        </a:rPr>
                        <a:t>ushort</a:t>
                      </a:r>
                      <a:endParaRPr lang="en-US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</a:rPr>
                        <a:t>0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5157">
                <a:tc>
                  <a:txBody>
                    <a:bodyPr/>
                    <a:lstStyle/>
                    <a:p>
                      <a:pPr fontAlgn="t"/>
                      <a:r>
                        <a:rPr lang="en-US" u="none" strike="noStrike">
                          <a:solidFill>
                            <a:srgbClr val="0078D7"/>
                          </a:solidFill>
                          <a:effectLst/>
                          <a:hlinkClick r:id="rId6"/>
                        </a:rPr>
                        <a:t>enum</a:t>
                      </a:r>
                      <a:endParaRPr lang="en-US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</a:rPr>
                        <a:t>Значение, создаваемое выражением (E)0, где E — это идентификатор перечисления.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29919">
                <a:tc>
                  <a:txBody>
                    <a:bodyPr/>
                    <a:lstStyle/>
                    <a:p>
                      <a:pPr fontAlgn="t"/>
                      <a:r>
                        <a:rPr lang="en-US" u="none" strike="noStrike">
                          <a:solidFill>
                            <a:srgbClr val="0078D7"/>
                          </a:solidFill>
                          <a:effectLst/>
                          <a:hlinkClick r:id="rId7"/>
                        </a:rPr>
                        <a:t>struct</a:t>
                      </a:r>
                      <a:endParaRPr lang="en-US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</a:rPr>
                        <a:t>Значение, создаваемое путем установки значений по умолчанию для всех полей с типами значений и значений </a:t>
                      </a:r>
                      <a:r>
                        <a:rPr lang="ru-RU" dirty="0" err="1">
                          <a:effectLst/>
                        </a:rPr>
                        <a:t>null</a:t>
                      </a:r>
                      <a:r>
                        <a:rPr lang="ru-RU" dirty="0">
                          <a:effectLst/>
                        </a:rPr>
                        <a:t> для всех полей ссылочного типа.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72109" y="470721"/>
            <a:ext cx="8856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Келесі кестеде  түрлі типтер үшін олардың алғашқы әдеттегі мәндері көрсетілген: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99792" y="9056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1501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2318" y="404664"/>
            <a:ext cx="813690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Типтердің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sz="2200" dirty="0">
                <a:solidFill>
                  <a:schemeClr val="bg1"/>
                </a:solidFill>
              </a:rPr>
              <a:t>C # </a:t>
            </a:r>
            <a:r>
              <a:rPr lang="ru-RU" sz="2200" dirty="0">
                <a:solidFill>
                  <a:schemeClr val="bg1"/>
                </a:solidFill>
              </a:rPr>
              <a:t> т</a:t>
            </a:r>
            <a:r>
              <a:rPr lang="kk-KZ" sz="2200" dirty="0">
                <a:solidFill>
                  <a:schemeClr val="bg1"/>
                </a:solidFill>
              </a:rPr>
              <a:t>ілінде  </a:t>
            </a:r>
            <a:r>
              <a:rPr lang="ru-RU" sz="2200" dirty="0" err="1">
                <a:solidFill>
                  <a:schemeClr val="bg1"/>
                </a:solidFill>
              </a:rPr>
              <a:t>типтер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ru-RU" sz="2200" dirty="0" err="1">
                <a:solidFill>
                  <a:schemeClr val="bg1"/>
                </a:solidFill>
              </a:rPr>
              <a:t>жүйесі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ru-RU" sz="2200" dirty="0" err="1">
                <a:solidFill>
                  <a:schemeClr val="bg1"/>
                </a:solidFill>
              </a:rPr>
              <a:t>келесі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санаттарды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қамтиды</a:t>
            </a:r>
            <a:r>
              <a:rPr lang="ru-RU" sz="2200" dirty="0">
                <a:solidFill>
                  <a:schemeClr val="bg1"/>
                </a:solidFill>
              </a:rPr>
              <a:t>:</a:t>
            </a:r>
          </a:p>
          <a:p>
            <a:pPr marL="457200" indent="457200">
              <a:buFont typeface="+mj-lt"/>
              <a:buAutoNum type="arabicParenR"/>
            </a:pPr>
            <a:r>
              <a:rPr lang="ru-RU" sz="2200" dirty="0" err="1">
                <a:solidFill>
                  <a:schemeClr val="bg1"/>
                </a:solidFill>
              </a:rPr>
              <a:t>Мәндік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типтер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en-US" sz="2200" dirty="0">
                <a:solidFill>
                  <a:schemeClr val="bg1"/>
                </a:solidFill>
              </a:rPr>
              <a:t>(</a:t>
            </a:r>
            <a:r>
              <a:rPr lang="ru-RU" sz="2200" dirty="0">
                <a:solidFill>
                  <a:schemeClr val="bg1"/>
                </a:solidFill>
              </a:rPr>
              <a:t>Типы значений</a:t>
            </a:r>
            <a:r>
              <a:rPr lang="en-US" sz="2200" dirty="0">
                <a:solidFill>
                  <a:schemeClr val="bg1"/>
                </a:solidFill>
              </a:rPr>
              <a:t>)</a:t>
            </a:r>
            <a:endParaRPr lang="ru-RU" sz="2200" dirty="0">
              <a:solidFill>
                <a:schemeClr val="bg1"/>
              </a:solidFill>
            </a:endParaRPr>
          </a:p>
          <a:p>
            <a:pPr marL="457200" indent="457200">
              <a:buFont typeface="+mj-lt"/>
              <a:buAutoNum type="arabicParenR"/>
            </a:pPr>
            <a:r>
              <a:rPr lang="kk-KZ" sz="2200" dirty="0">
                <a:solidFill>
                  <a:schemeClr val="bg1"/>
                </a:solidFill>
              </a:rPr>
              <a:t>Сілтемелік типтер </a:t>
            </a:r>
            <a:r>
              <a:rPr lang="en-US" sz="2200" dirty="0">
                <a:solidFill>
                  <a:schemeClr val="bg1"/>
                </a:solidFill>
              </a:rPr>
              <a:t>(</a:t>
            </a:r>
            <a:r>
              <a:rPr lang="ru-RU" sz="2200" dirty="0">
                <a:solidFill>
                  <a:schemeClr val="bg1"/>
                </a:solidFill>
              </a:rPr>
              <a:t>Ссылочные типы</a:t>
            </a:r>
            <a:r>
              <a:rPr lang="en-US" sz="2200" dirty="0">
                <a:solidFill>
                  <a:schemeClr val="bg1"/>
                </a:solidFill>
              </a:rPr>
              <a:t>)</a:t>
            </a:r>
            <a:endParaRPr lang="ru-RU" sz="2200" dirty="0">
              <a:solidFill>
                <a:schemeClr val="bg1"/>
              </a:solidFill>
            </a:endParaRPr>
          </a:p>
          <a:p>
            <a:pPr marL="457200" indent="457200">
              <a:buFont typeface="+mj-lt"/>
              <a:buAutoNum type="arabicParenR"/>
            </a:pPr>
            <a:r>
              <a:rPr lang="ru-RU" sz="2200" dirty="0">
                <a:solidFill>
                  <a:schemeClr val="bg1"/>
                </a:solidFill>
              </a:rPr>
              <a:t>К</a:t>
            </a:r>
            <a:r>
              <a:rPr lang="kk-KZ" sz="2200" dirty="0">
                <a:solidFill>
                  <a:schemeClr val="bg1"/>
                </a:solidFill>
              </a:rPr>
              <a:t>өрсеткіштер типі </a:t>
            </a:r>
            <a:r>
              <a:rPr lang="en-US" sz="2200" dirty="0">
                <a:solidFill>
                  <a:schemeClr val="bg1"/>
                </a:solidFill>
              </a:rPr>
              <a:t>(</a:t>
            </a:r>
            <a:r>
              <a:rPr lang="ru-RU" sz="2200" dirty="0">
                <a:solidFill>
                  <a:schemeClr val="bg1"/>
                </a:solidFill>
              </a:rPr>
              <a:t>Типы указателей</a:t>
            </a:r>
            <a:r>
              <a:rPr lang="en-US" sz="2200" dirty="0">
                <a:solidFill>
                  <a:schemeClr val="bg1"/>
                </a:solidFill>
              </a:rPr>
              <a:t>)</a:t>
            </a:r>
            <a:endParaRPr lang="kk-KZ" sz="2200" dirty="0">
              <a:solidFill>
                <a:schemeClr val="bg1"/>
              </a:solidFill>
            </a:endParaRPr>
          </a:p>
          <a:p>
            <a:pPr marL="457200" indent="457200">
              <a:buFont typeface="+mj-lt"/>
              <a:buAutoNum type="arabicParenR"/>
            </a:pPr>
            <a:r>
              <a:rPr lang="ru-RU" sz="2200" dirty="0">
                <a:solidFill>
                  <a:schemeClr val="bg1"/>
                </a:solidFill>
              </a:rPr>
              <a:t> </a:t>
            </a:r>
            <a:r>
              <a:rPr lang="en-US" sz="2200" dirty="0">
                <a:solidFill>
                  <a:schemeClr val="bg1"/>
                </a:solidFill>
              </a:rPr>
              <a:t>void</a:t>
            </a:r>
            <a:r>
              <a:rPr lang="kk-KZ" sz="2200" dirty="0">
                <a:solidFill>
                  <a:schemeClr val="bg1"/>
                </a:solidFill>
              </a:rPr>
              <a:t> 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типі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en-US" sz="2200" dirty="0">
                <a:solidFill>
                  <a:schemeClr val="bg1"/>
                </a:solidFill>
              </a:rPr>
              <a:t>(</a:t>
            </a:r>
            <a:r>
              <a:rPr lang="ru-RU" sz="2200" dirty="0">
                <a:solidFill>
                  <a:schemeClr val="bg1"/>
                </a:solidFill>
              </a:rPr>
              <a:t>тип </a:t>
            </a:r>
            <a:r>
              <a:rPr lang="en-US" sz="2200" dirty="0">
                <a:solidFill>
                  <a:schemeClr val="bg1"/>
                </a:solidFill>
              </a:rPr>
              <a:t>void)</a:t>
            </a:r>
          </a:p>
          <a:p>
            <a:pPr marL="342900" indent="-342900">
              <a:buFont typeface="+mj-lt"/>
              <a:buAutoNum type="arabicParenR"/>
            </a:pPr>
            <a:endParaRPr lang="en-US" sz="2200" dirty="0">
              <a:solidFill>
                <a:schemeClr val="bg1"/>
              </a:solidFill>
            </a:endParaRPr>
          </a:p>
          <a:p>
            <a:pPr indent="457200" algn="just"/>
            <a:r>
              <a:rPr lang="ru-RU" sz="2200" b="1" i="1" dirty="0" err="1">
                <a:solidFill>
                  <a:srgbClr val="FFC000"/>
                </a:solidFill>
              </a:rPr>
              <a:t>Мәнд</a:t>
            </a:r>
            <a:r>
              <a:rPr lang="kk-KZ" sz="2200" b="1" i="1" dirty="0">
                <a:solidFill>
                  <a:srgbClr val="FFC000"/>
                </a:solidFill>
              </a:rPr>
              <a:t>ік </a:t>
            </a:r>
            <a:r>
              <a:rPr lang="ru-RU" sz="2200" b="1" i="1" dirty="0" err="1">
                <a:solidFill>
                  <a:srgbClr val="FFC000"/>
                </a:solidFill>
              </a:rPr>
              <a:t>типтегі</a:t>
            </a:r>
            <a:r>
              <a:rPr lang="ru-RU" sz="2200" b="1" i="1" dirty="0">
                <a:solidFill>
                  <a:srgbClr val="FFC000"/>
                </a:solidFill>
              </a:rPr>
              <a:t>  </a:t>
            </a:r>
            <a:r>
              <a:rPr lang="ru-RU" sz="2200" i="1" dirty="0" err="1">
                <a:solidFill>
                  <a:schemeClr val="bg1"/>
                </a:solidFill>
              </a:rPr>
              <a:t>айнымалылар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деректерді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қамтиды</a:t>
            </a:r>
            <a:r>
              <a:rPr lang="en-US" sz="2200" dirty="0">
                <a:solidFill>
                  <a:schemeClr val="bg1"/>
                </a:solidFill>
              </a:rPr>
              <a:t>. </a:t>
            </a:r>
            <a:r>
              <a:rPr lang="ru-RU" sz="2200" dirty="0" err="1">
                <a:solidFill>
                  <a:schemeClr val="bg1"/>
                </a:solidFill>
              </a:rPr>
              <a:t>Мәнд</a:t>
            </a:r>
            <a:r>
              <a:rPr lang="kk-KZ" sz="2200" dirty="0">
                <a:solidFill>
                  <a:schemeClr val="bg1"/>
                </a:solidFill>
              </a:rPr>
              <a:t>ік </a:t>
            </a:r>
            <a:r>
              <a:rPr lang="ru-RU" sz="2200" dirty="0" err="1">
                <a:solidFill>
                  <a:schemeClr val="bg1"/>
                </a:solidFill>
              </a:rPr>
              <a:t>типтер</a:t>
            </a:r>
            <a:r>
              <a:rPr lang="ru-RU" sz="2200" dirty="0">
                <a:solidFill>
                  <a:schemeClr val="bg1"/>
                </a:solidFill>
              </a:rPr>
              <a:t>  NULL м</a:t>
            </a:r>
            <a:r>
              <a:rPr lang="kk-KZ" sz="2200" dirty="0">
                <a:solidFill>
                  <a:schemeClr val="bg1"/>
                </a:solidFill>
              </a:rPr>
              <a:t>әнін қабылдауы  мүмкін</a:t>
            </a:r>
            <a:r>
              <a:rPr lang="ru-RU" sz="2200" dirty="0">
                <a:solidFill>
                  <a:schemeClr val="bg1"/>
                </a:solidFill>
              </a:rPr>
              <a:t>, </a:t>
            </a:r>
            <a:r>
              <a:rPr lang="ru-RU" sz="2200" dirty="0" err="1">
                <a:solidFill>
                  <a:schemeClr val="bg1"/>
                </a:solidFill>
              </a:rPr>
              <a:t>яғни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мәні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жоқ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күйде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ru-RU" sz="2200" dirty="0" err="1">
                <a:solidFill>
                  <a:schemeClr val="bg1"/>
                </a:solidFill>
              </a:rPr>
              <a:t>сақталуы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ru-RU" sz="2200" dirty="0" err="1">
                <a:solidFill>
                  <a:schemeClr val="bg1"/>
                </a:solidFill>
              </a:rPr>
              <a:t>мүмкін</a:t>
            </a:r>
            <a:r>
              <a:rPr lang="ru-RU" sz="2200" dirty="0">
                <a:solidFill>
                  <a:schemeClr val="bg1"/>
                </a:solidFill>
              </a:rPr>
              <a:t>.</a:t>
            </a:r>
            <a:endParaRPr lang="en-US" sz="2200" dirty="0">
              <a:solidFill>
                <a:schemeClr val="bg1"/>
              </a:solidFill>
            </a:endParaRPr>
          </a:p>
          <a:p>
            <a:pPr indent="457200" algn="just"/>
            <a:r>
              <a:rPr lang="kk-KZ" sz="2200" b="1" i="1" dirty="0">
                <a:solidFill>
                  <a:srgbClr val="FFC000"/>
                </a:solidFill>
              </a:rPr>
              <a:t>Сілтемелік типтегі  </a:t>
            </a:r>
            <a:r>
              <a:rPr lang="kk-KZ" sz="2200" i="1" dirty="0">
                <a:solidFill>
                  <a:schemeClr val="bg1"/>
                </a:solidFill>
              </a:rPr>
              <a:t>айнымалылар  </a:t>
            </a:r>
            <a:r>
              <a:rPr lang="kk-KZ" sz="2200" dirty="0">
                <a:solidFill>
                  <a:schemeClr val="bg1"/>
                </a:solidFill>
              </a:rPr>
              <a:t>-  </a:t>
            </a:r>
            <a:r>
              <a:rPr lang="ru-RU" sz="2200" dirty="0" err="1">
                <a:solidFill>
                  <a:schemeClr val="bg1"/>
                </a:solidFill>
              </a:rPr>
              <a:t>нақты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ru-RU" sz="2200" dirty="0" err="1">
                <a:solidFill>
                  <a:schemeClr val="bg1"/>
                </a:solidFill>
              </a:rPr>
              <a:t>деректерге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ru-RU" sz="2200" dirty="0" err="1">
                <a:solidFill>
                  <a:schemeClr val="bg1"/>
                </a:solidFill>
              </a:rPr>
              <a:t>сілтемелерді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сақтайды</a:t>
            </a:r>
            <a:r>
              <a:rPr lang="ru-RU" sz="2200" dirty="0">
                <a:solidFill>
                  <a:schemeClr val="bg1"/>
                </a:solidFill>
              </a:rPr>
              <a:t>. </a:t>
            </a:r>
            <a:r>
              <a:rPr lang="kk-KZ" sz="2200" dirty="0">
                <a:solidFill>
                  <a:schemeClr val="bg1"/>
                </a:solidFill>
              </a:rPr>
              <a:t>Сілтемелік типтер  сонымен қатар объекттер  деп аталады. </a:t>
            </a:r>
          </a:p>
          <a:p>
            <a:pPr indent="457200" algn="just"/>
            <a:r>
              <a:rPr lang="ru-RU" sz="2200" b="1" dirty="0">
                <a:solidFill>
                  <a:srgbClr val="FFC000"/>
                </a:solidFill>
              </a:rPr>
              <a:t>К</a:t>
            </a:r>
            <a:r>
              <a:rPr lang="kk-KZ" sz="2200" b="1" dirty="0">
                <a:solidFill>
                  <a:srgbClr val="FFC000"/>
                </a:solidFill>
              </a:rPr>
              <a:t>өрсеткіштер типін  </a:t>
            </a:r>
            <a:r>
              <a:rPr lang="ru-RU" sz="2200" dirty="0">
                <a:solidFill>
                  <a:schemeClr val="bg1"/>
                </a:solidFill>
              </a:rPr>
              <a:t>тек </a:t>
            </a:r>
            <a:r>
              <a:rPr lang="ru-RU" sz="2200" dirty="0" err="1">
                <a:solidFill>
                  <a:schemeClr val="bg1"/>
                </a:solidFill>
              </a:rPr>
              <a:t>қауіпсіз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ru-RU" sz="2200" dirty="0" err="1">
                <a:solidFill>
                  <a:schemeClr val="bg1"/>
                </a:solidFill>
              </a:rPr>
              <a:t>режимде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ru-RU" sz="2200" dirty="0" err="1">
                <a:solidFill>
                  <a:schemeClr val="bg1"/>
                </a:solidFill>
              </a:rPr>
              <a:t>ғана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ru-RU" sz="2200" dirty="0" err="1">
                <a:solidFill>
                  <a:schemeClr val="bg1"/>
                </a:solidFill>
              </a:rPr>
              <a:t>пайдалануға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ru-RU" sz="2200" dirty="0" err="1">
                <a:solidFill>
                  <a:schemeClr val="bg1"/>
                </a:solidFill>
              </a:rPr>
              <a:t>болады</a:t>
            </a:r>
            <a:r>
              <a:rPr lang="ru-RU" sz="2200" dirty="0">
                <a:solidFill>
                  <a:schemeClr val="bg1"/>
                </a:solidFill>
              </a:rPr>
              <a:t>.</a:t>
            </a:r>
          </a:p>
          <a:p>
            <a:r>
              <a:rPr lang="ru-RU" sz="2200" dirty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99792" y="9056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320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2871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Таблица встроенных типов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782359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 следующей таблице показаны ключевые слова для встроенных типов C#, которые являются псевдонимами предопределенных типов в пространстве имен 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rgbClr val="FFC000"/>
                </a:solidFill>
              </a:rPr>
              <a:t>System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52049"/>
              </p:ext>
            </p:extLst>
          </p:nvPr>
        </p:nvGraphicFramePr>
        <p:xfrm>
          <a:off x="401221" y="1739287"/>
          <a:ext cx="3549390" cy="4426016"/>
        </p:xfrm>
        <a:graphic>
          <a:graphicData uri="http://schemas.openxmlformats.org/drawingml/2006/table">
            <a:tbl>
              <a:tblPr/>
              <a:tblGrid>
                <a:gridCol w="8975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325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</a:t>
                      </a: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C#</a:t>
                      </a:r>
                    </a:p>
                  </a:txBody>
                  <a:tcPr marL="85719" marR="85719" marT="64289" marB="64289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.</a:t>
                      </a: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NET Framework</a:t>
                      </a:r>
                    </a:p>
                  </a:txBody>
                  <a:tcPr marL="85719" marR="85719" marT="64289" marB="64289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252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bool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System.Boolean</a:t>
                      </a: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252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3"/>
                        </a:rPr>
                        <a:t>byte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System.Byte</a:t>
                      </a: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3252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4"/>
                        </a:rPr>
                        <a:t>sbyte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System.SByte</a:t>
                      </a: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3252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 dirty="0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5"/>
                        </a:rPr>
                        <a:t>char</a:t>
                      </a:r>
                      <a:endParaRPr lang="en-US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System.Char</a:t>
                      </a: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3252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6"/>
                        </a:rPr>
                        <a:t>decimal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System.Decimal</a:t>
                      </a:r>
                      <a:endParaRPr lang="en-US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3252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7"/>
                        </a:rPr>
                        <a:t>double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System.Double</a:t>
                      </a:r>
                      <a:endParaRPr lang="en-US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3252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8"/>
                        </a:rPr>
                        <a:t>float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System.Single</a:t>
                      </a:r>
                      <a:endParaRPr lang="en-US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21164"/>
              </p:ext>
            </p:extLst>
          </p:nvPr>
        </p:nvGraphicFramePr>
        <p:xfrm>
          <a:off x="4644008" y="1772816"/>
          <a:ext cx="3549390" cy="4392485"/>
        </p:xfrm>
        <a:graphic>
          <a:graphicData uri="http://schemas.openxmlformats.org/drawingml/2006/table">
            <a:tbl>
              <a:tblPr/>
              <a:tblGrid>
                <a:gridCol w="8975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20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</a:t>
                      </a: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C#</a:t>
                      </a:r>
                    </a:p>
                  </a:txBody>
                  <a:tcPr marL="85719" marR="85719" marT="64289" marB="64289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.</a:t>
                      </a: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NET Framework</a:t>
                      </a:r>
                    </a:p>
                  </a:txBody>
                  <a:tcPr marL="85719" marR="85719" marT="64289" marB="64289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 dirty="0" err="1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9"/>
                        </a:rPr>
                        <a:t>int</a:t>
                      </a:r>
                      <a:endParaRPr lang="en-US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System.Int32</a:t>
                      </a: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 dirty="0" err="1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0"/>
                        </a:rPr>
                        <a:t>uint</a:t>
                      </a:r>
                      <a:endParaRPr lang="en-US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System.UInt32</a:t>
                      </a: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1"/>
                        </a:rPr>
                        <a:t>long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System.Int64</a:t>
                      </a: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2"/>
                        </a:rPr>
                        <a:t>ulong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System.UInt64</a:t>
                      </a: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3"/>
                        </a:rPr>
                        <a:t>object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System.Object</a:t>
                      </a:r>
                      <a:endParaRPr lang="en-US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 dirty="0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4"/>
                        </a:rPr>
                        <a:t>short</a:t>
                      </a:r>
                      <a:endParaRPr lang="en-US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System.Int16</a:t>
                      </a: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5"/>
                        </a:rPr>
                        <a:t>ushort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System.UInt16</a:t>
                      </a: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6"/>
                        </a:rPr>
                        <a:t>string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System.String</a:t>
                      </a:r>
                      <a:endParaRPr lang="en-US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660232" y="219998"/>
            <a:ext cx="2146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Типтердің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түрлері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99792" y="9056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580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1484" y="464282"/>
            <a:ext cx="3353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Инициализация типов значений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805354"/>
            <a:ext cx="83887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</a:rPr>
              <a:t>В языке C# локальные переменные необходимо инициализировать перед использованием. Например, можно объявить локальную переменную без инициализации, как показано в следующем примере: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1484" y="2026439"/>
            <a:ext cx="2486340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 err="1"/>
              <a:t>int</a:t>
            </a:r>
            <a:r>
              <a:rPr lang="en-US" sz="2000" b="1" dirty="0"/>
              <a:t> </a:t>
            </a:r>
            <a:r>
              <a:rPr lang="kk-KZ" sz="2000" b="1" dirty="0"/>
              <a:t> </a:t>
            </a:r>
            <a:r>
              <a:rPr lang="en-US" sz="2000" b="1" dirty="0" err="1"/>
              <a:t>myInt</a:t>
            </a:r>
            <a:r>
              <a:rPr lang="en-US" sz="2000" b="1" dirty="0"/>
              <a:t>; </a:t>
            </a:r>
            <a:endParaRPr lang="ru-RU" sz="2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9818" y="2564904"/>
            <a:ext cx="82786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Тем не менее использовать ее до инициализации нельзя. Для инициализации локальной переменной можно использовать следующую инструкцию: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9818" y="3278849"/>
            <a:ext cx="3814151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 err="1"/>
              <a:t>myInt</a:t>
            </a:r>
            <a:r>
              <a:rPr lang="en-US" sz="2000" b="1" dirty="0"/>
              <a:t> = new </a:t>
            </a:r>
            <a:r>
              <a:rPr lang="en-US" sz="2000" b="1" dirty="0" err="1"/>
              <a:t>int</a:t>
            </a:r>
            <a:r>
              <a:rPr lang="en-US" sz="2000" b="1" dirty="0"/>
              <a:t>(); </a:t>
            </a:r>
            <a:r>
              <a:rPr lang="kk-KZ" sz="2000" b="1" dirty="0"/>
              <a:t> </a:t>
            </a:r>
          </a:p>
          <a:p>
            <a:r>
              <a:rPr lang="en-US" sz="2000" b="1" dirty="0"/>
              <a:t>// Invoke default constructor for </a:t>
            </a:r>
            <a:r>
              <a:rPr lang="en-US" sz="2000" b="1" dirty="0" err="1"/>
              <a:t>int</a:t>
            </a:r>
            <a:r>
              <a:rPr lang="en-US" sz="2000" b="1" dirty="0"/>
              <a:t> type. 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36861" y="4539639"/>
            <a:ext cx="83167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Эта инструкция эквивалентна следующей: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1749" y="4941168"/>
            <a:ext cx="3852219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 err="1"/>
              <a:t>myInt</a:t>
            </a:r>
            <a:r>
              <a:rPr lang="en-US" sz="2000" b="1" dirty="0"/>
              <a:t> = 0; </a:t>
            </a:r>
            <a:endParaRPr lang="kk-KZ" sz="2000" b="1" dirty="0"/>
          </a:p>
          <a:p>
            <a:r>
              <a:rPr lang="en-US" sz="2000" b="1" dirty="0"/>
              <a:t>// Assign an initial value, 0 in this example. </a:t>
            </a:r>
            <a:endParaRPr lang="ru-RU" sz="2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8024" y="3278848"/>
            <a:ext cx="3456383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 err="1"/>
              <a:t>int</a:t>
            </a:r>
            <a:r>
              <a:rPr lang="en-US" sz="2000" b="1" dirty="0"/>
              <a:t> </a:t>
            </a:r>
            <a:r>
              <a:rPr lang="en-US" sz="2000" b="1" dirty="0" err="1"/>
              <a:t>myInt</a:t>
            </a:r>
            <a:r>
              <a:rPr lang="en-US" sz="2000" b="1" dirty="0"/>
              <a:t> = new </a:t>
            </a:r>
            <a:r>
              <a:rPr lang="en-US" sz="2000" b="1" dirty="0" err="1"/>
              <a:t>int</a:t>
            </a:r>
            <a:r>
              <a:rPr lang="en-US" sz="2000" b="1" dirty="0"/>
              <a:t>(); </a:t>
            </a:r>
            <a:endParaRPr lang="kk-KZ" sz="2000" b="1" dirty="0"/>
          </a:p>
          <a:p>
            <a:endParaRPr lang="kk-KZ" sz="2000" b="1" dirty="0"/>
          </a:p>
          <a:p>
            <a:endParaRPr lang="ru-RU" sz="20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85182" y="4941168"/>
            <a:ext cx="3456383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 err="1"/>
              <a:t>int</a:t>
            </a:r>
            <a:r>
              <a:rPr lang="en-US" sz="2000" b="1" dirty="0"/>
              <a:t> </a:t>
            </a:r>
            <a:r>
              <a:rPr lang="en-US" sz="2000" b="1" dirty="0" err="1"/>
              <a:t>myInt</a:t>
            </a:r>
            <a:r>
              <a:rPr lang="en-US" sz="2000" b="1" dirty="0"/>
              <a:t> = 0; </a:t>
            </a:r>
            <a:endParaRPr lang="kk-KZ" sz="2000" b="1" dirty="0"/>
          </a:p>
          <a:p>
            <a:endParaRPr lang="kk-KZ" sz="2000" b="1" dirty="0"/>
          </a:p>
          <a:p>
            <a:endParaRPr lang="ru-RU" sz="20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660232" y="219998"/>
            <a:ext cx="2146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Типтердің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түрлері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99792" y="9056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101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89855"/>
            <a:ext cx="8064896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Мәндік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типтер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err="1">
                <a:solidFill>
                  <a:srgbClr val="FFC000"/>
                </a:solidFill>
              </a:rPr>
              <a:t>Мәндік</a:t>
            </a:r>
            <a:r>
              <a:rPr lang="ru-RU" sz="2400" dirty="0">
                <a:solidFill>
                  <a:srgbClr val="FFC000"/>
                </a:solidFill>
              </a:rPr>
              <a:t> </a:t>
            </a:r>
            <a:r>
              <a:rPr lang="ru-RU" sz="2400" dirty="0" err="1">
                <a:solidFill>
                  <a:srgbClr val="FFC000"/>
                </a:solidFill>
              </a:rPr>
              <a:t>типтер</a:t>
            </a:r>
            <a:r>
              <a:rPr lang="ru-RU" sz="2400" dirty="0">
                <a:solidFill>
                  <a:srgbClr val="FFC000"/>
                </a:solidFill>
              </a:rPr>
              <a:t>   </a:t>
            </a:r>
            <a:r>
              <a:rPr lang="ru-RU" sz="2400" dirty="0" err="1">
                <a:solidFill>
                  <a:schemeClr val="bg1"/>
                </a:solidFill>
              </a:rPr>
              <a:t>екі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негізгі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санатқа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бөлінеді</a:t>
            </a:r>
            <a:r>
              <a:rPr lang="ru-RU" sz="2400" dirty="0">
                <a:solidFill>
                  <a:schemeClr val="bg1"/>
                </a:solidFill>
              </a:rPr>
              <a:t>:</a:t>
            </a:r>
          </a:p>
          <a:p>
            <a:pPr marL="457200" indent="457200">
              <a:buFont typeface="+mj-lt"/>
              <a:buAutoNum type="arabicParenR"/>
            </a:pPr>
            <a:r>
              <a:rPr lang="ru-RU" sz="2400" dirty="0" err="1">
                <a:solidFill>
                  <a:schemeClr val="bg1"/>
                </a:solidFill>
              </a:rPr>
              <a:t>Құрылымдар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(</a:t>
            </a:r>
            <a:r>
              <a:rPr lang="ru-RU" sz="2400" dirty="0">
                <a:solidFill>
                  <a:schemeClr val="bg1"/>
                </a:solidFill>
              </a:rPr>
              <a:t>Структуры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  <a:endParaRPr lang="ru-RU" sz="2400" dirty="0">
              <a:solidFill>
                <a:schemeClr val="bg1"/>
              </a:solidFill>
            </a:endParaRPr>
          </a:p>
          <a:p>
            <a:pPr marL="457200" indent="457200">
              <a:buFont typeface="+mj-lt"/>
              <a:buAutoNum type="arabicParenR"/>
            </a:pPr>
            <a:r>
              <a:rPr lang="kk-KZ" sz="2400" dirty="0">
                <a:solidFill>
                  <a:schemeClr val="bg1"/>
                </a:solidFill>
              </a:rPr>
              <a:t>Тізімдер  </a:t>
            </a:r>
            <a:r>
              <a:rPr lang="en-US" sz="2400" dirty="0">
                <a:solidFill>
                  <a:schemeClr val="bg1"/>
                </a:solidFill>
              </a:rPr>
              <a:t>(</a:t>
            </a:r>
            <a:r>
              <a:rPr lang="ru-RU" sz="2400" dirty="0">
                <a:solidFill>
                  <a:schemeClr val="bg1"/>
                </a:solidFill>
              </a:rPr>
              <a:t>Перечисления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</a:p>
          <a:p>
            <a:pPr marL="457200"/>
            <a:endParaRPr lang="en-US" sz="2400" dirty="0">
              <a:solidFill>
                <a:schemeClr val="bg1"/>
              </a:solidFill>
            </a:endParaRPr>
          </a:p>
          <a:p>
            <a:r>
              <a:rPr lang="ru-RU" sz="2400" dirty="0" err="1">
                <a:solidFill>
                  <a:srgbClr val="FFC000"/>
                </a:solidFill>
              </a:rPr>
              <a:t>Құрылымдар</a:t>
            </a:r>
            <a:r>
              <a:rPr lang="ru-RU" sz="2400" dirty="0">
                <a:solidFill>
                  <a:srgbClr val="FFC000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келесі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санаттарға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бөлінеді</a:t>
            </a:r>
            <a:r>
              <a:rPr lang="ru-RU" sz="2400" dirty="0">
                <a:solidFill>
                  <a:schemeClr val="bg1"/>
                </a:solidFill>
              </a:rPr>
              <a:t>:</a:t>
            </a: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arenR"/>
            </a:pPr>
            <a:r>
              <a:rPr lang="ru-RU" dirty="0" err="1">
                <a:solidFill>
                  <a:schemeClr val="bg1"/>
                </a:solidFill>
              </a:rPr>
              <a:t>Санды</a:t>
            </a:r>
            <a:r>
              <a:rPr lang="kk-KZ" dirty="0">
                <a:solidFill>
                  <a:schemeClr val="bg1"/>
                </a:solidFill>
              </a:rPr>
              <a:t>қ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ru-RU" dirty="0">
                <a:solidFill>
                  <a:schemeClr val="bg1"/>
                </a:solidFill>
              </a:rPr>
              <a:t>числовые типы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ru-RU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k-KZ" dirty="0">
                <a:solidFill>
                  <a:schemeClr val="bg1"/>
                </a:solidFill>
              </a:rPr>
              <a:t>Бүтін типті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ru-RU" dirty="0">
                <a:solidFill>
                  <a:schemeClr val="bg1"/>
                </a:solidFill>
              </a:rPr>
              <a:t>Целочисленные типы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ru-RU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bg1"/>
                </a:solidFill>
              </a:rPr>
              <a:t>Жылжымалы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үтірл</a:t>
            </a:r>
            <a:r>
              <a:rPr lang="kk-KZ" dirty="0">
                <a:solidFill>
                  <a:schemeClr val="bg1"/>
                </a:solidFill>
              </a:rPr>
              <a:t>і типі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ru-RU" dirty="0">
                <a:solidFill>
                  <a:schemeClr val="bg1"/>
                </a:solidFill>
              </a:rPr>
              <a:t>Типы с плавающей запятой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decimal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2) </a:t>
            </a:r>
            <a:r>
              <a:rPr lang="en-US" b="1" dirty="0" err="1">
                <a:solidFill>
                  <a:schemeClr val="bg1"/>
                </a:solidFill>
              </a:rPr>
              <a:t>bool</a:t>
            </a:r>
            <a:endParaRPr lang="ru-RU" b="1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3) </a:t>
            </a:r>
            <a:r>
              <a:rPr lang="ru-RU" dirty="0">
                <a:solidFill>
                  <a:schemeClr val="bg1"/>
                </a:solidFill>
              </a:rPr>
              <a:t>Определяемые пользователем структуры.</a:t>
            </a:r>
          </a:p>
          <a:p>
            <a:pPr marL="457200"/>
            <a:endParaRPr lang="ru-RU" sz="2400" dirty="0">
              <a:solidFill>
                <a:schemeClr val="bg1"/>
              </a:solidFill>
            </a:endParaRPr>
          </a:p>
          <a:p>
            <a:endParaRPr lang="kk-KZ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99792" y="9056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586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0F11D16-3D3A-45E0-80FF-5B816651EFAD}"/>
              </a:ext>
            </a:extLst>
          </p:cNvPr>
          <p:cNvSpPr/>
          <p:nvPr/>
        </p:nvSpPr>
        <p:spPr>
          <a:xfrm>
            <a:off x="755576" y="620688"/>
            <a:ext cx="76328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>
                <a:solidFill>
                  <a:schemeClr val="bg1"/>
                </a:solidFill>
              </a:rPr>
              <a:t>Простые типы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Целочисленный со знаком: </a:t>
            </a:r>
            <a:r>
              <a:rPr lang="ru-RU" sz="2400" dirty="0" err="1">
                <a:solidFill>
                  <a:schemeClr val="bg1"/>
                </a:solidFill>
              </a:rPr>
              <a:t>sbyte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short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int,long</a:t>
            </a:r>
            <a:endParaRPr lang="ru-RU" sz="2400" dirty="0">
              <a:solidFill>
                <a:schemeClr val="bg1"/>
              </a:solidFill>
            </a:endParaRP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Целочисленный без знака: </a:t>
            </a:r>
            <a:r>
              <a:rPr lang="ru-RU" sz="2400" dirty="0" err="1">
                <a:solidFill>
                  <a:schemeClr val="bg1"/>
                </a:solidFill>
              </a:rPr>
              <a:t>byte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ushort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uint,ulong</a:t>
            </a:r>
            <a:endParaRPr lang="ru-RU" sz="2400" dirty="0">
              <a:solidFill>
                <a:schemeClr val="bg1"/>
              </a:solidFill>
            </a:endParaRP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Символы Юникода: </a:t>
            </a:r>
            <a:r>
              <a:rPr lang="ru-RU" sz="2400" dirty="0" err="1">
                <a:solidFill>
                  <a:schemeClr val="bg1"/>
                </a:solidFill>
              </a:rPr>
              <a:t>char</a:t>
            </a:r>
            <a:endParaRPr lang="ru-RU" sz="2400" dirty="0">
              <a:solidFill>
                <a:schemeClr val="bg1"/>
              </a:solidFill>
            </a:endParaRP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IEEE-представление с плавающей запятой: </a:t>
            </a:r>
            <a:r>
              <a:rPr lang="ru-RU" sz="2400" dirty="0" err="1">
                <a:solidFill>
                  <a:schemeClr val="bg1"/>
                </a:solidFill>
              </a:rPr>
              <a:t>float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double</a:t>
            </a:r>
            <a:endParaRPr lang="ru-RU" sz="2400" dirty="0">
              <a:solidFill>
                <a:schemeClr val="bg1"/>
              </a:solidFill>
            </a:endParaRP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Десятичный с повышенной точностью: </a:t>
            </a:r>
            <a:r>
              <a:rPr lang="ru-RU" sz="2400" dirty="0" err="1">
                <a:solidFill>
                  <a:schemeClr val="bg1"/>
                </a:solidFill>
              </a:rPr>
              <a:t>decimal</a:t>
            </a:r>
            <a:endParaRPr lang="ru-RU" sz="2400" dirty="0">
              <a:solidFill>
                <a:schemeClr val="bg1"/>
              </a:solidFill>
            </a:endParaRP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Логическое значение: </a:t>
            </a:r>
            <a:r>
              <a:rPr lang="ru-RU" sz="2400" dirty="0" err="1">
                <a:solidFill>
                  <a:schemeClr val="bg1"/>
                </a:solidFill>
              </a:rPr>
              <a:t>bool</a:t>
            </a:r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b="1" u="sng" dirty="0">
                <a:solidFill>
                  <a:schemeClr val="bg1"/>
                </a:solidFill>
              </a:rPr>
              <a:t>Типы перечисления</a:t>
            </a:r>
          </a:p>
          <a:p>
            <a:pPr marL="7200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Пользовательские типы в формате </a:t>
            </a:r>
            <a:r>
              <a:rPr lang="ru-RU" sz="2400" dirty="0" err="1">
                <a:solidFill>
                  <a:schemeClr val="bg1"/>
                </a:solidFill>
              </a:rPr>
              <a:t>enum</a:t>
            </a:r>
            <a:r>
              <a:rPr lang="ru-RU" sz="2400" dirty="0">
                <a:solidFill>
                  <a:schemeClr val="bg1"/>
                </a:solidFill>
              </a:rPr>
              <a:t> E {...}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7F06C51-832B-49E7-8566-491E343705CB}"/>
              </a:ext>
            </a:extLst>
          </p:cNvPr>
          <p:cNvSpPr/>
          <p:nvPr/>
        </p:nvSpPr>
        <p:spPr>
          <a:xfrm>
            <a:off x="755576" y="4427165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Ссылочные типы</a:t>
            </a:r>
          </a:p>
          <a:p>
            <a:r>
              <a:rPr lang="en-US" sz="2400" dirty="0">
                <a:solidFill>
                  <a:schemeClr val="bg1"/>
                </a:solidFill>
              </a:rPr>
              <a:t>   </a:t>
            </a:r>
            <a:r>
              <a:rPr lang="ru-RU" sz="2400" b="1" u="sng" dirty="0">
                <a:solidFill>
                  <a:schemeClr val="bg1"/>
                </a:solidFill>
              </a:rPr>
              <a:t>Типы классов</a:t>
            </a:r>
          </a:p>
          <a:p>
            <a:pPr marL="7200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Исходный базовым классом для всех типов: </a:t>
            </a:r>
            <a:r>
              <a:rPr lang="ru-RU" sz="2400" dirty="0" err="1">
                <a:solidFill>
                  <a:schemeClr val="bg1"/>
                </a:solidFill>
              </a:rPr>
              <a:t>object</a:t>
            </a:r>
            <a:endParaRPr lang="ru-RU" sz="2400" dirty="0">
              <a:solidFill>
                <a:schemeClr val="bg1"/>
              </a:solidFill>
            </a:endParaRPr>
          </a:p>
          <a:p>
            <a:pPr marL="7200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</a:rPr>
              <a:t>Строки Юникода: </a:t>
            </a:r>
            <a:r>
              <a:rPr lang="ru-RU" sz="2400" b="1" dirty="0" err="1">
                <a:solidFill>
                  <a:schemeClr val="bg1"/>
                </a:solidFill>
              </a:rPr>
              <a:t>string</a:t>
            </a:r>
            <a:endParaRPr lang="ru-RU" sz="2400" b="1" dirty="0">
              <a:solidFill>
                <a:schemeClr val="bg1"/>
              </a:solidFill>
            </a:endParaRPr>
          </a:p>
          <a:p>
            <a:pPr marL="7200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Пользовательские типы в формате </a:t>
            </a:r>
            <a:r>
              <a:rPr lang="ru-RU" sz="2400" dirty="0" err="1">
                <a:solidFill>
                  <a:schemeClr val="bg1"/>
                </a:solidFill>
              </a:rPr>
              <a:t>class</a:t>
            </a:r>
            <a:r>
              <a:rPr lang="ru-RU" sz="2400" dirty="0">
                <a:solidFill>
                  <a:schemeClr val="bg1"/>
                </a:solidFill>
              </a:rPr>
              <a:t> C {...}</a:t>
            </a:r>
          </a:p>
        </p:txBody>
      </p:sp>
    </p:spTree>
    <p:extLst>
      <p:ext uri="{BB962C8B-B14F-4D97-AF65-F5344CB8AC3E}">
        <p14:creationId xmlns:p14="http://schemas.microsoft.com/office/powerpoint/2010/main" val="1600405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7851" y="1242725"/>
            <a:ext cx="3449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C000"/>
                </a:solidFill>
              </a:rPr>
              <a:t>Б</a:t>
            </a:r>
            <a:r>
              <a:rPr lang="kk-KZ" b="1" dirty="0">
                <a:solidFill>
                  <a:srgbClr val="FFC000"/>
                </a:solidFill>
              </a:rPr>
              <a:t>ү</a:t>
            </a:r>
            <a:r>
              <a:rPr lang="ru-RU" b="1" dirty="0" err="1">
                <a:solidFill>
                  <a:srgbClr val="FFC000"/>
                </a:solidFill>
              </a:rPr>
              <a:t>тін</a:t>
            </a:r>
            <a:r>
              <a:rPr lang="ru-RU" b="1" dirty="0">
                <a:solidFill>
                  <a:srgbClr val="FFC000"/>
                </a:solidFill>
              </a:rPr>
              <a:t> </a:t>
            </a:r>
            <a:r>
              <a:rPr lang="ru-RU" b="1" dirty="0" err="1">
                <a:solidFill>
                  <a:srgbClr val="FFC000"/>
                </a:solidFill>
              </a:rPr>
              <a:t>сандар</a:t>
            </a:r>
            <a:r>
              <a:rPr lang="ru-RU" b="1" dirty="0">
                <a:solidFill>
                  <a:srgbClr val="FFC000"/>
                </a:solidFill>
              </a:rPr>
              <a:t>  </a:t>
            </a:r>
            <a:r>
              <a:rPr lang="ru-RU" b="1" dirty="0" err="1">
                <a:solidFill>
                  <a:srgbClr val="FFC000"/>
                </a:solidFill>
              </a:rPr>
              <a:t>типтерінің</a:t>
            </a:r>
            <a:r>
              <a:rPr lang="ru-RU" b="1" dirty="0">
                <a:solidFill>
                  <a:srgbClr val="FFC000"/>
                </a:solidFill>
              </a:rPr>
              <a:t>  </a:t>
            </a:r>
            <a:r>
              <a:rPr lang="ru-RU" b="1" dirty="0" err="1">
                <a:solidFill>
                  <a:schemeClr val="bg1"/>
                </a:solidFill>
              </a:rPr>
              <a:t>кестесі</a:t>
            </a:r>
            <a:r>
              <a:rPr lang="ru-RU" b="1" dirty="0">
                <a:solidFill>
                  <a:schemeClr val="bg1"/>
                </a:solidFill>
              </a:rPr>
              <a:t>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133525"/>
              </p:ext>
            </p:extLst>
          </p:nvPr>
        </p:nvGraphicFramePr>
        <p:xfrm>
          <a:off x="315542" y="1615351"/>
          <a:ext cx="8393858" cy="5089884"/>
        </p:xfrm>
        <a:graphic>
          <a:graphicData uri="http://schemas.openxmlformats.org/drawingml/2006/table">
            <a:tbl>
              <a:tblPr/>
              <a:tblGrid>
                <a:gridCol w="1260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98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dirty="0" err="1">
                          <a:effectLst/>
                          <a:latin typeface="segoe-ui_semibold"/>
                        </a:rPr>
                        <a:t>Типтер</a:t>
                      </a:r>
                      <a:endParaRPr lang="ru-RU" sz="1400" b="0" dirty="0">
                        <a:effectLst/>
                        <a:latin typeface="segoe-ui_semibold"/>
                      </a:endParaRPr>
                    </a:p>
                  </a:txBody>
                  <a:tcPr marL="73236" marR="73236" marT="54927" marB="54927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dirty="0">
                          <a:effectLst/>
                          <a:latin typeface="segoe-ui_semibold"/>
                        </a:rPr>
                        <a:t>Диапазоны</a:t>
                      </a:r>
                    </a:p>
                  </a:txBody>
                  <a:tcPr marL="73236" marR="73236" marT="54927" marB="54927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dirty="0" err="1">
                          <a:effectLst/>
                          <a:latin typeface="segoe-ui_semibold"/>
                        </a:rPr>
                        <a:t>Өлшемі</a:t>
                      </a:r>
                      <a:r>
                        <a:rPr lang="ru-RU" sz="1400" b="0" dirty="0">
                          <a:effectLst/>
                          <a:latin typeface="segoe-ui_semibold"/>
                        </a:rPr>
                        <a:t>/Размер</a:t>
                      </a:r>
                    </a:p>
                  </a:txBody>
                  <a:tcPr marL="73236" marR="73236" marT="54927" marB="54927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502">
                <a:tc>
                  <a:txBody>
                    <a:bodyPr/>
                    <a:lstStyle/>
                    <a:p>
                      <a:pPr fontAlgn="t"/>
                      <a:r>
                        <a:rPr lang="en-US" sz="1400" u="none" strike="noStrike" dirty="0" err="1">
                          <a:solidFill>
                            <a:srgbClr val="0078D7"/>
                          </a:solidFill>
                          <a:effectLst/>
                          <a:hlinkClick r:id="rId2"/>
                        </a:rPr>
                        <a:t>sbyte</a:t>
                      </a:r>
                      <a:endParaRPr lang="en-US" sz="1400" dirty="0">
                        <a:effectLst/>
                      </a:endParaRP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От -128 до 127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8-разрядты </a:t>
                      </a:r>
                      <a:r>
                        <a:rPr lang="ru-RU" sz="1400" dirty="0" err="1">
                          <a:effectLst/>
                        </a:rPr>
                        <a:t>бүтін</a:t>
                      </a:r>
                      <a:r>
                        <a:rPr lang="ru-RU" sz="1400" dirty="0">
                          <a:effectLst/>
                        </a:rPr>
                        <a:t> сан,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таңбасы</a:t>
                      </a:r>
                      <a:r>
                        <a:rPr lang="ru-RU" sz="1400" baseline="0" dirty="0">
                          <a:effectLst/>
                        </a:rPr>
                        <a:t> бар</a:t>
                      </a:r>
                      <a:endParaRPr lang="ru-RU" sz="1400" dirty="0">
                        <a:effectLst/>
                      </a:endParaRPr>
                    </a:p>
                    <a:p>
                      <a:pPr fontAlgn="t"/>
                      <a:r>
                        <a:rPr lang="ru-RU" sz="1400" dirty="0">
                          <a:effectLst/>
                        </a:rPr>
                        <a:t>8-разрядное целое число со знаком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502">
                <a:tc>
                  <a:txBody>
                    <a:bodyPr/>
                    <a:lstStyle/>
                    <a:p>
                      <a:pPr fontAlgn="t"/>
                      <a:r>
                        <a:rPr lang="en-US" sz="1400" u="none" strike="noStrike">
                          <a:solidFill>
                            <a:srgbClr val="0078D7"/>
                          </a:solidFill>
                          <a:effectLst/>
                          <a:hlinkClick r:id="rId3"/>
                        </a:rPr>
                        <a:t>byte</a:t>
                      </a:r>
                      <a:endParaRPr lang="en-US" sz="1400">
                        <a:effectLst/>
                      </a:endParaRP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От 0 до 255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8-разрядты </a:t>
                      </a:r>
                      <a:r>
                        <a:rPr lang="ru-RU" sz="1400" dirty="0" err="1">
                          <a:effectLst/>
                        </a:rPr>
                        <a:t>бүтін</a:t>
                      </a:r>
                      <a:r>
                        <a:rPr lang="ru-RU" sz="1400" dirty="0">
                          <a:effectLst/>
                        </a:rPr>
                        <a:t> сан,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таңбасы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жоқ</a:t>
                      </a:r>
                      <a:endParaRPr lang="ru-RU" sz="1400" dirty="0">
                        <a:effectLst/>
                      </a:endParaRPr>
                    </a:p>
                    <a:p>
                      <a:pPr fontAlgn="t"/>
                      <a:r>
                        <a:rPr lang="ru-RU" sz="1400" dirty="0">
                          <a:effectLst/>
                        </a:rPr>
                        <a:t>8-разрядное целое число без знака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502">
                <a:tc>
                  <a:txBody>
                    <a:bodyPr/>
                    <a:lstStyle/>
                    <a:p>
                      <a:pPr fontAlgn="t"/>
                      <a:r>
                        <a:rPr lang="en-US" sz="1400" u="none" strike="noStrike">
                          <a:solidFill>
                            <a:srgbClr val="0078D7"/>
                          </a:solidFill>
                          <a:effectLst/>
                          <a:hlinkClick r:id="rId4"/>
                        </a:rPr>
                        <a:t>char</a:t>
                      </a:r>
                      <a:endParaRPr lang="en-US" sz="1400">
                        <a:effectLst/>
                      </a:endParaRP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От </a:t>
                      </a:r>
                      <a:r>
                        <a:rPr lang="en-US" sz="1400">
                          <a:effectLst/>
                        </a:rPr>
                        <a:t>U+0000 </a:t>
                      </a:r>
                      <a:r>
                        <a:rPr lang="ru-RU" sz="1400">
                          <a:effectLst/>
                        </a:rPr>
                        <a:t>до </a:t>
                      </a:r>
                      <a:r>
                        <a:rPr lang="en-US" sz="1400">
                          <a:effectLst/>
                        </a:rPr>
                        <a:t>U+ffff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Юникод  символы (16-разрядный)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326">
                <a:tc>
                  <a:txBody>
                    <a:bodyPr/>
                    <a:lstStyle/>
                    <a:p>
                      <a:pPr fontAlgn="t"/>
                      <a:r>
                        <a:rPr lang="en-US" sz="1400" u="none" strike="noStrike">
                          <a:solidFill>
                            <a:srgbClr val="0078D7"/>
                          </a:solidFill>
                          <a:effectLst/>
                          <a:hlinkClick r:id="rId5"/>
                        </a:rPr>
                        <a:t>short</a:t>
                      </a:r>
                      <a:endParaRPr lang="en-US" sz="1400">
                        <a:effectLst/>
                      </a:endParaRP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От -32 768 до 32 767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16-разрядты </a:t>
                      </a:r>
                      <a:r>
                        <a:rPr lang="ru-RU" sz="1400" dirty="0" err="1">
                          <a:effectLst/>
                        </a:rPr>
                        <a:t>бүтін</a:t>
                      </a:r>
                      <a:r>
                        <a:rPr lang="ru-RU" sz="1400" dirty="0">
                          <a:effectLst/>
                        </a:rPr>
                        <a:t> сан,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таңбасы</a:t>
                      </a:r>
                      <a:r>
                        <a:rPr lang="ru-RU" sz="1400" baseline="0" dirty="0">
                          <a:effectLst/>
                        </a:rPr>
                        <a:t> бар</a:t>
                      </a:r>
                      <a:endParaRPr lang="ru-RU" sz="1400" dirty="0">
                        <a:effectLst/>
                      </a:endParaRPr>
                    </a:p>
                    <a:p>
                      <a:pPr fontAlgn="t"/>
                      <a:r>
                        <a:rPr lang="ru-RU" sz="1400" dirty="0">
                          <a:effectLst/>
                        </a:rPr>
                        <a:t>16-разрядное целое число со знаком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326">
                <a:tc>
                  <a:txBody>
                    <a:bodyPr/>
                    <a:lstStyle/>
                    <a:p>
                      <a:pPr fontAlgn="t"/>
                      <a:r>
                        <a:rPr lang="en-US" sz="1400" u="none" strike="noStrike">
                          <a:solidFill>
                            <a:srgbClr val="0078D7"/>
                          </a:solidFill>
                          <a:effectLst/>
                          <a:hlinkClick r:id="rId6"/>
                        </a:rPr>
                        <a:t>ushort</a:t>
                      </a:r>
                      <a:endParaRPr lang="en-US" sz="1400">
                        <a:effectLst/>
                      </a:endParaRP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От 0 до 65 535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16-разрядты </a:t>
                      </a:r>
                      <a:r>
                        <a:rPr lang="ru-RU" sz="1400" dirty="0" err="1">
                          <a:effectLst/>
                        </a:rPr>
                        <a:t>бүтін</a:t>
                      </a:r>
                      <a:r>
                        <a:rPr lang="ru-RU" sz="1400" dirty="0">
                          <a:effectLst/>
                        </a:rPr>
                        <a:t> сан,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таңбасы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жоқ</a:t>
                      </a:r>
                      <a:endParaRPr lang="ru-RU" sz="1400" dirty="0">
                        <a:effectLst/>
                      </a:endParaRPr>
                    </a:p>
                    <a:p>
                      <a:pPr fontAlgn="t"/>
                      <a:r>
                        <a:rPr lang="ru-RU" sz="1400" dirty="0">
                          <a:effectLst/>
                        </a:rPr>
                        <a:t>16-разрядное целое число без знака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5326">
                <a:tc>
                  <a:txBody>
                    <a:bodyPr/>
                    <a:lstStyle/>
                    <a:p>
                      <a:pPr fontAlgn="t"/>
                      <a:r>
                        <a:rPr lang="en-US" sz="1400" u="none" strike="noStrike">
                          <a:solidFill>
                            <a:srgbClr val="0078D7"/>
                          </a:solidFill>
                          <a:effectLst/>
                          <a:hlinkClick r:id="rId7"/>
                        </a:rPr>
                        <a:t>int</a:t>
                      </a:r>
                      <a:endParaRPr lang="en-US" sz="1400">
                        <a:effectLst/>
                      </a:endParaRP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От -2 147 483 648 до 2 147 483 647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32-разрядты </a:t>
                      </a:r>
                      <a:r>
                        <a:rPr lang="ru-RU" sz="1400" dirty="0" err="1">
                          <a:effectLst/>
                        </a:rPr>
                        <a:t>бүтін</a:t>
                      </a:r>
                      <a:r>
                        <a:rPr lang="ru-RU" sz="1400" dirty="0">
                          <a:effectLst/>
                        </a:rPr>
                        <a:t> сан,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таңбасы</a:t>
                      </a:r>
                      <a:r>
                        <a:rPr lang="ru-RU" sz="1400" baseline="0" dirty="0">
                          <a:effectLst/>
                        </a:rPr>
                        <a:t> бар</a:t>
                      </a:r>
                      <a:endParaRPr lang="ru-RU" sz="1400" dirty="0">
                        <a:effectLst/>
                      </a:endParaRPr>
                    </a:p>
                    <a:p>
                      <a:pPr fontAlgn="t"/>
                      <a:r>
                        <a:rPr lang="ru-RU" sz="1400" dirty="0">
                          <a:effectLst/>
                        </a:rPr>
                        <a:t>32-разрядное целое число со знаком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5326">
                <a:tc>
                  <a:txBody>
                    <a:bodyPr/>
                    <a:lstStyle/>
                    <a:p>
                      <a:pPr fontAlgn="t"/>
                      <a:r>
                        <a:rPr lang="en-US" sz="1400" u="none" strike="noStrike">
                          <a:solidFill>
                            <a:srgbClr val="0078D7"/>
                          </a:solidFill>
                          <a:effectLst/>
                          <a:hlinkClick r:id="rId8"/>
                        </a:rPr>
                        <a:t>uint</a:t>
                      </a:r>
                      <a:endParaRPr lang="en-US" sz="1400">
                        <a:effectLst/>
                      </a:endParaRP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От 0 до 4 294 967 295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32-разрядты </a:t>
                      </a:r>
                      <a:r>
                        <a:rPr lang="ru-RU" sz="1400" dirty="0" err="1">
                          <a:effectLst/>
                        </a:rPr>
                        <a:t>бүтін</a:t>
                      </a:r>
                      <a:r>
                        <a:rPr lang="ru-RU" sz="1400" dirty="0">
                          <a:effectLst/>
                        </a:rPr>
                        <a:t> сан,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таңбасы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жоқ</a:t>
                      </a:r>
                      <a:endParaRPr lang="ru-RU" sz="1400" dirty="0">
                        <a:effectLst/>
                      </a:endParaRPr>
                    </a:p>
                    <a:p>
                      <a:pPr fontAlgn="t"/>
                      <a:r>
                        <a:rPr lang="ru-RU" sz="1400" dirty="0">
                          <a:effectLst/>
                        </a:rPr>
                        <a:t>32-разрядное целое число без знака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7150">
                <a:tc>
                  <a:txBody>
                    <a:bodyPr/>
                    <a:lstStyle/>
                    <a:p>
                      <a:pPr fontAlgn="t"/>
                      <a:r>
                        <a:rPr lang="en-US" sz="1400" u="none" strike="noStrike">
                          <a:solidFill>
                            <a:srgbClr val="0078D7"/>
                          </a:solidFill>
                          <a:effectLst/>
                          <a:hlinkClick r:id="rId9"/>
                        </a:rPr>
                        <a:t>long</a:t>
                      </a:r>
                      <a:endParaRPr lang="en-US" sz="1400">
                        <a:effectLst/>
                      </a:endParaRP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От -9 223 372 036 854 775 808 до 9 223 372 036 854 775 807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64-разрядты </a:t>
                      </a:r>
                      <a:r>
                        <a:rPr lang="ru-RU" sz="1400" dirty="0" err="1">
                          <a:effectLst/>
                        </a:rPr>
                        <a:t>бүтін</a:t>
                      </a:r>
                      <a:r>
                        <a:rPr lang="ru-RU" sz="1400" dirty="0">
                          <a:effectLst/>
                        </a:rPr>
                        <a:t> сан,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таңбасы</a:t>
                      </a:r>
                      <a:r>
                        <a:rPr lang="ru-RU" sz="1400" baseline="0" dirty="0">
                          <a:effectLst/>
                        </a:rPr>
                        <a:t> бар</a:t>
                      </a:r>
                      <a:endParaRPr lang="ru-RU" sz="1400" dirty="0">
                        <a:effectLst/>
                      </a:endParaRPr>
                    </a:p>
                    <a:p>
                      <a:pPr fontAlgn="t"/>
                      <a:r>
                        <a:rPr lang="ru-RU" sz="1400" dirty="0">
                          <a:effectLst/>
                        </a:rPr>
                        <a:t>64-разрядное целое число со знаком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5326">
                <a:tc>
                  <a:txBody>
                    <a:bodyPr/>
                    <a:lstStyle/>
                    <a:p>
                      <a:pPr fontAlgn="t"/>
                      <a:r>
                        <a:rPr lang="en-US" sz="1400" u="none" strike="noStrike" dirty="0" err="1">
                          <a:solidFill>
                            <a:srgbClr val="0078D7"/>
                          </a:solidFill>
                          <a:effectLst/>
                          <a:hlinkClick r:id="rId10"/>
                        </a:rPr>
                        <a:t>ulong</a:t>
                      </a:r>
                      <a:endParaRPr lang="en-US" sz="1400" dirty="0">
                        <a:effectLst/>
                      </a:endParaRP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От 0 до 18 446 744 073 709 551 615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64-разрядты </a:t>
                      </a:r>
                      <a:r>
                        <a:rPr lang="ru-RU" sz="1400" dirty="0" err="1">
                          <a:effectLst/>
                        </a:rPr>
                        <a:t>бүтін</a:t>
                      </a:r>
                      <a:r>
                        <a:rPr lang="ru-RU" sz="1400" dirty="0">
                          <a:effectLst/>
                        </a:rPr>
                        <a:t> сан,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таңбасы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жоқ</a:t>
                      </a:r>
                      <a:endParaRPr lang="ru-RU" sz="1400" dirty="0">
                        <a:effectLst/>
                      </a:endParaRPr>
                    </a:p>
                    <a:p>
                      <a:pPr fontAlgn="t"/>
                      <a:r>
                        <a:rPr lang="ru-RU" sz="1400" dirty="0">
                          <a:effectLst/>
                        </a:rPr>
                        <a:t>64-разрядное целое число без знака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99327" y="612992"/>
            <a:ext cx="83840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dirty="0">
                <a:solidFill>
                  <a:schemeClr val="bg1"/>
                </a:solidFill>
              </a:rPr>
              <a:t>В следующей таблице приводятся сведения о размерах и диапазонах для целочисленных типов, которые составляют подмножество простых типов.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56898" y="407217"/>
            <a:ext cx="4675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Мәндік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типтер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құрылымдар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сандық</a:t>
            </a:r>
            <a:endParaRPr lang="ru-RU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27784" y="13425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598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2358" y="1544692"/>
            <a:ext cx="67427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C000"/>
                </a:solidFill>
              </a:rPr>
              <a:t>Жылжымалы</a:t>
            </a:r>
            <a:r>
              <a:rPr lang="ru-RU" b="1" dirty="0">
                <a:solidFill>
                  <a:srgbClr val="FFC000"/>
                </a:solidFill>
              </a:rPr>
              <a:t> </a:t>
            </a:r>
            <a:r>
              <a:rPr lang="ru-RU" b="1" dirty="0" err="1">
                <a:solidFill>
                  <a:srgbClr val="FFC000"/>
                </a:solidFill>
              </a:rPr>
              <a:t>үтірл</a:t>
            </a:r>
            <a:r>
              <a:rPr lang="kk-KZ" b="1" dirty="0">
                <a:solidFill>
                  <a:srgbClr val="FFC000"/>
                </a:solidFill>
              </a:rPr>
              <a:t>і типі </a:t>
            </a:r>
          </a:p>
          <a:p>
            <a:r>
              <a:rPr lang="ru-RU" b="1" dirty="0">
                <a:solidFill>
                  <a:srgbClr val="FFC000"/>
                </a:solidFill>
              </a:rPr>
              <a:t>Таблица типов с плавающей запятой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867531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>
                <a:solidFill>
                  <a:schemeClr val="bg1"/>
                </a:solidFill>
              </a:rPr>
              <a:t>В приведенной ниже таблице представлен точный и приблизительный диапазон значений для типов с плавающей запятой.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167895"/>
              </p:ext>
            </p:extLst>
          </p:nvPr>
        </p:nvGraphicFramePr>
        <p:xfrm>
          <a:off x="545805" y="2191023"/>
          <a:ext cx="6819900" cy="2057400"/>
        </p:xfrm>
        <a:graphic>
          <a:graphicData uri="http://schemas.openxmlformats.org/drawingml/2006/table">
            <a:tbl>
              <a:tblPr/>
              <a:tblGrid>
                <a:gridCol w="2273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9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7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b="0" dirty="0">
                          <a:effectLst/>
                          <a:latin typeface="segoe-ui_semibold"/>
                        </a:rPr>
                        <a:t>Тип</a:t>
                      </a: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b="0" dirty="0">
                          <a:effectLst/>
                          <a:latin typeface="segoe-ui_semibold"/>
                        </a:rPr>
                        <a:t>Приблизительный диапазон значений</a:t>
                      </a: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b="0">
                          <a:effectLst/>
                          <a:latin typeface="segoe-ui_semibold"/>
                        </a:rPr>
                        <a:t>Точность</a:t>
                      </a: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US" u="none" strike="noStrike">
                          <a:solidFill>
                            <a:srgbClr val="0078D7"/>
                          </a:solidFill>
                          <a:effectLst/>
                          <a:hlinkClick r:id="rId2"/>
                        </a:rPr>
                        <a:t>float</a:t>
                      </a:r>
                      <a:endParaRPr lang="en-US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От ±1,5e−45 до ±3,4e38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7 знака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US" u="none" strike="noStrike">
                          <a:solidFill>
                            <a:srgbClr val="0078D7"/>
                          </a:solidFill>
                          <a:effectLst/>
                          <a:hlinkClick r:id="rId3"/>
                        </a:rPr>
                        <a:t>double</a:t>
                      </a:r>
                      <a:endParaRPr lang="en-US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От ±5,0e−324 до ±1,7e308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</a:rPr>
                        <a:t>15–16 знаков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644008" y="520952"/>
            <a:ext cx="4387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Мәндік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типтер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құрылымдар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сандық</a:t>
            </a:r>
            <a:endParaRPr lang="ru-RU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99792" y="9056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371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63488"/>
            <a:ext cx="1261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decimal</a:t>
            </a:r>
            <a:r>
              <a:rPr lang="en-US" dirty="0">
                <a:solidFill>
                  <a:srgbClr val="FFC000"/>
                </a:solidFill>
              </a:rPr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355976" y="563488"/>
            <a:ext cx="4675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Мәндік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типтер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құрылымдар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сандық</a:t>
            </a:r>
            <a:endParaRPr lang="ru-RU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982346"/>
            <a:ext cx="8280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bg1"/>
                </a:solidFill>
                <a:latin typeface="segoe-ui_normal"/>
                <a:cs typeface="Arial" pitchFamily="34" charset="0"/>
              </a:rPr>
              <a:t>Ключевое слово </a:t>
            </a:r>
            <a:r>
              <a:rPr lang="ru-RU" sz="2000" dirty="0" err="1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decimal</a:t>
            </a:r>
            <a:r>
              <a:rPr lang="ru-RU" sz="2000" dirty="0">
                <a:solidFill>
                  <a:schemeClr val="bg1"/>
                </a:solidFill>
                <a:latin typeface="segoe-ui_normal"/>
                <a:cs typeface="Arial" pitchFamily="34" charset="0"/>
              </a:rPr>
              <a:t> обозначает 128-разрядный тип данных. По сравнению с другими типами данных с плавающей запятой, диапазон значений </a:t>
            </a:r>
            <a:r>
              <a:rPr lang="ru-RU" sz="2000" dirty="0" err="1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decimal</a:t>
            </a:r>
            <a:r>
              <a:rPr lang="ru-RU" sz="2000" dirty="0">
                <a:solidFill>
                  <a:schemeClr val="bg1"/>
                </a:solidFill>
                <a:latin typeface="segoe-ui_normal"/>
                <a:cs typeface="Arial" pitchFamily="34" charset="0"/>
              </a:rPr>
              <a:t> меньше, а точность выше, благодаря чему этот тип подходит для финансовых расчетов. В следующей таблице представлен приблизительный диапазон значений и точность для типа </a:t>
            </a:r>
            <a:r>
              <a:rPr lang="ru-RU" sz="2000" dirty="0" err="1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decimal</a:t>
            </a:r>
            <a:r>
              <a:rPr lang="ru-RU" sz="2000" dirty="0">
                <a:solidFill>
                  <a:schemeClr val="bg1"/>
                </a:solidFill>
                <a:latin typeface="segoe-ui_normal"/>
                <a:cs typeface="Arial" pitchFamily="34" charset="0"/>
              </a:rPr>
              <a:t>.</a:t>
            </a:r>
            <a:r>
              <a:rPr lang="ru-RU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822349"/>
              </p:ext>
            </p:extLst>
          </p:nvPr>
        </p:nvGraphicFramePr>
        <p:xfrm>
          <a:off x="519553" y="3140968"/>
          <a:ext cx="8205128" cy="1554480"/>
        </p:xfrm>
        <a:graphic>
          <a:graphicData uri="http://schemas.openxmlformats.org/drawingml/2006/table">
            <a:tbl>
              <a:tblPr/>
              <a:tblGrid>
                <a:gridCol w="11483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42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12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12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b="0" dirty="0">
                          <a:effectLst/>
                          <a:latin typeface="segoe-ui_semibold"/>
                        </a:rPr>
                        <a:t>Тип</a:t>
                      </a: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b="0">
                          <a:effectLst/>
                          <a:latin typeface="segoe-ui_semibold"/>
                        </a:rPr>
                        <a:t>Приблизительный диапазон значений</a:t>
                      </a: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b="0">
                          <a:effectLst/>
                          <a:latin typeface="segoe-ui_semibold"/>
                        </a:rPr>
                        <a:t>Точность</a:t>
                      </a: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b="0">
                          <a:effectLst/>
                          <a:latin typeface="segoe-ui_semibold"/>
                        </a:rPr>
                        <a:t>Тип платформы .</a:t>
                      </a:r>
                      <a:r>
                        <a:rPr lang="en-US" b="0">
                          <a:effectLst/>
                          <a:latin typeface="segoe-ui_semibold"/>
                        </a:rPr>
                        <a:t>NET Framework</a:t>
                      </a: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US">
                          <a:effectLst/>
                        </a:rPr>
                        <a:t>decimal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(От -7,9 x 10</a:t>
                      </a:r>
                      <a:r>
                        <a:rPr lang="ru-RU" baseline="30000">
                          <a:effectLst/>
                        </a:rPr>
                        <a:t>28</a:t>
                      </a:r>
                      <a:r>
                        <a:rPr lang="ru-RU">
                          <a:effectLst/>
                        </a:rPr>
                        <a:t> до 7,9 x 10</a:t>
                      </a:r>
                      <a:r>
                        <a:rPr lang="ru-RU" baseline="30000">
                          <a:effectLst/>
                        </a:rPr>
                        <a:t>28</a:t>
                      </a:r>
                      <a:r>
                        <a:rPr lang="ru-RU">
                          <a:effectLst/>
                        </a:rPr>
                        <a:t>) / (от 10</a:t>
                      </a:r>
                      <a:r>
                        <a:rPr lang="ru-RU" baseline="30000">
                          <a:effectLst/>
                        </a:rPr>
                        <a:t>0</a:t>
                      </a:r>
                      <a:r>
                        <a:rPr lang="ru-RU">
                          <a:effectLst/>
                        </a:rPr>
                        <a:t>до 10</a:t>
                      </a:r>
                      <a:r>
                        <a:rPr lang="ru-RU" baseline="30000">
                          <a:effectLst/>
                        </a:rPr>
                        <a:t>28</a:t>
                      </a:r>
                      <a:r>
                        <a:rPr lang="ru-RU">
                          <a:effectLst/>
                        </a:rPr>
                        <a:t>)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28–29 значащих цифр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u="none" strike="noStrike" dirty="0" err="1">
                          <a:solidFill>
                            <a:srgbClr val="0078D7"/>
                          </a:solidFill>
                          <a:effectLst/>
                          <a:hlinkClick r:id="rId2"/>
                        </a:rPr>
                        <a:t>System.Decimal</a:t>
                      </a:r>
                      <a:endParaRPr lang="en-US" dirty="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699792" y="9056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328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0817" y="407217"/>
            <a:ext cx="1281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rgbClr val="FFC000"/>
                </a:solidFill>
              </a:rPr>
              <a:t>Bool</a:t>
            </a:r>
            <a:r>
              <a:rPr lang="kk-KZ" sz="2000" b="1" dirty="0">
                <a:solidFill>
                  <a:srgbClr val="FFC000"/>
                </a:solidFill>
              </a:rPr>
              <a:t>  типі </a:t>
            </a:r>
            <a:endParaRPr lang="en-US" sz="2000" b="1" dirty="0">
              <a:solidFill>
                <a:srgbClr val="FFC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60000"/>
            <a:ext cx="8280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bg1"/>
                </a:solidFill>
                <a:latin typeface="segoe-ui_normal"/>
                <a:cs typeface="Arial" pitchFamily="34" charset="0"/>
              </a:rPr>
              <a:t>Ключевое слово </a:t>
            </a:r>
            <a:r>
              <a:rPr lang="ru-RU" sz="2000" dirty="0" err="1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bool</a:t>
            </a:r>
            <a:r>
              <a:rPr lang="ru-RU" sz="2000" dirty="0">
                <a:solidFill>
                  <a:schemeClr val="bg1"/>
                </a:solidFill>
                <a:latin typeface="segoe-ui_normal"/>
                <a:cs typeface="Arial" pitchFamily="34" charset="0"/>
              </a:rPr>
              <a:t> является псевдонимом для </a:t>
            </a:r>
            <a:r>
              <a:rPr lang="en-US" sz="2000" dirty="0">
                <a:solidFill>
                  <a:schemeClr val="bg1"/>
                </a:solidFill>
                <a:latin typeface="segoe-ui_normal"/>
                <a:cs typeface="Arial" pitchFamily="34" charset="0"/>
              </a:rPr>
              <a:t> </a:t>
            </a:r>
            <a:r>
              <a:rPr lang="en-US" sz="2000" dirty="0">
                <a:solidFill>
                  <a:srgbClr val="FFC000"/>
                </a:solidFill>
                <a:latin typeface="segoe-ui_normal"/>
                <a:cs typeface="Arial" pitchFamily="34" charset="0"/>
              </a:rPr>
              <a:t>Boolean</a:t>
            </a:r>
            <a:r>
              <a:rPr lang="ru-RU" sz="2000" dirty="0">
                <a:solidFill>
                  <a:schemeClr val="bg1"/>
                </a:solidFill>
                <a:latin typeface="segoe-ui_normal"/>
                <a:cs typeface="Arial" pitchFamily="34" charset="0"/>
              </a:rPr>
              <a:t>. Оно используется для объявления переменных для хранения логических значений, </a:t>
            </a:r>
            <a:r>
              <a:rPr lang="en-US" sz="2000" dirty="0">
                <a:solidFill>
                  <a:schemeClr val="bg1"/>
                </a:solidFill>
                <a:latin typeface="segoe-ui_normal"/>
                <a:cs typeface="Arial" pitchFamily="34" charset="0"/>
              </a:rPr>
              <a:t> </a:t>
            </a:r>
            <a:r>
              <a:rPr lang="en-US" sz="2000" dirty="0">
                <a:solidFill>
                  <a:srgbClr val="FFC000"/>
                </a:solidFill>
                <a:latin typeface="segoe-ui_normal"/>
                <a:cs typeface="Arial" pitchFamily="34" charset="0"/>
              </a:rPr>
              <a:t>true </a:t>
            </a:r>
            <a:r>
              <a:rPr lang="ru-RU" sz="2000" dirty="0">
                <a:solidFill>
                  <a:srgbClr val="FFC000"/>
                </a:solidFill>
                <a:latin typeface="segoe-ui_normal"/>
                <a:cs typeface="Arial" pitchFamily="34" charset="0"/>
              </a:rPr>
              <a:t>и </a:t>
            </a:r>
            <a:r>
              <a:rPr lang="en-US" sz="2000" dirty="0">
                <a:solidFill>
                  <a:srgbClr val="FFC000"/>
                </a:solidFill>
                <a:latin typeface="segoe-ui_normal"/>
                <a:cs typeface="Arial" pitchFamily="34" charset="0"/>
              </a:rPr>
              <a:t>false</a:t>
            </a:r>
            <a:r>
              <a:rPr lang="ru-RU" sz="2000" dirty="0">
                <a:solidFill>
                  <a:schemeClr val="bg1"/>
                </a:solidFill>
                <a:latin typeface="segoe-ui_normal"/>
                <a:cs typeface="Arial" pitchFamily="34" charset="0"/>
              </a:rPr>
              <a:t>.</a:t>
            </a:r>
            <a:r>
              <a:rPr lang="ru-RU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0817" y="1675662"/>
            <a:ext cx="8352928" cy="507831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101FD"/>
                </a:solidFill>
                <a:latin typeface="Consolas"/>
              </a:rPr>
              <a:t>public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</a:t>
            </a:r>
            <a:r>
              <a:rPr lang="en-US" dirty="0">
                <a:solidFill>
                  <a:srgbClr val="0101FD"/>
                </a:solidFill>
                <a:latin typeface="Consolas"/>
              </a:rPr>
              <a:t>class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7D9A"/>
                </a:solidFill>
                <a:latin typeface="Consolas"/>
              </a:rPr>
              <a:t>BoolTest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r>
              <a:rPr lang="en-US" dirty="0">
                <a:solidFill>
                  <a:srgbClr val="222222"/>
                </a:solidFill>
                <a:latin typeface="Consolas"/>
              </a:rPr>
              <a:t>{ </a:t>
            </a:r>
            <a:r>
              <a:rPr lang="en-US" dirty="0">
                <a:solidFill>
                  <a:srgbClr val="0101FD"/>
                </a:solidFill>
                <a:latin typeface="Consolas"/>
              </a:rPr>
              <a:t>static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</a:t>
            </a:r>
            <a:r>
              <a:rPr lang="en-US" dirty="0">
                <a:solidFill>
                  <a:srgbClr val="0101FD"/>
                </a:solidFill>
                <a:latin typeface="Consolas"/>
              </a:rPr>
              <a:t>void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7D9A"/>
                </a:solidFill>
                <a:latin typeface="Consolas"/>
              </a:rPr>
              <a:t>Main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()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pPr indent="457200"/>
            <a:r>
              <a:rPr lang="en-US" dirty="0">
                <a:solidFill>
                  <a:srgbClr val="222222"/>
                </a:solidFill>
                <a:latin typeface="Consolas"/>
              </a:rPr>
              <a:t>{ </a:t>
            </a:r>
            <a:r>
              <a:rPr lang="en-US" dirty="0" err="1">
                <a:solidFill>
                  <a:srgbClr val="0101FD"/>
                </a:solidFill>
                <a:latin typeface="Consolas"/>
              </a:rPr>
              <a:t>bool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b = </a:t>
            </a:r>
            <a:r>
              <a:rPr lang="en-US" dirty="0">
                <a:solidFill>
                  <a:srgbClr val="09885A"/>
                </a:solidFill>
                <a:latin typeface="Consolas"/>
              </a:rPr>
              <a:t>true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;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pPr indent="720000"/>
            <a:r>
              <a:rPr lang="en-US" dirty="0">
                <a:solidFill>
                  <a:srgbClr val="008000"/>
                </a:solidFill>
                <a:latin typeface="Consolas"/>
              </a:rPr>
              <a:t>// </a:t>
            </a:r>
            <a:r>
              <a:rPr lang="en-US" dirty="0" err="1">
                <a:solidFill>
                  <a:srgbClr val="008000"/>
                </a:solidFill>
                <a:latin typeface="Consolas"/>
              </a:rPr>
              <a:t>WriteLine</a:t>
            </a:r>
            <a:r>
              <a:rPr lang="en-US" dirty="0">
                <a:solidFill>
                  <a:srgbClr val="008000"/>
                </a:solidFill>
                <a:latin typeface="Consolas"/>
              </a:rPr>
              <a:t> automatically converts the value of b to text.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pPr indent="720000"/>
            <a:r>
              <a:rPr lang="en-US" dirty="0" err="1">
                <a:solidFill>
                  <a:srgbClr val="222222"/>
                </a:solidFill>
                <a:latin typeface="Consolas"/>
              </a:rPr>
              <a:t>Console.WriteLine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(b);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pPr indent="720000"/>
            <a:r>
              <a:rPr lang="en-US" dirty="0" err="1">
                <a:solidFill>
                  <a:srgbClr val="0101FD"/>
                </a:solidFill>
                <a:latin typeface="Consolas"/>
              </a:rPr>
              <a:t>int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days = </a:t>
            </a:r>
            <a:r>
              <a:rPr lang="en-US" dirty="0" err="1">
                <a:solidFill>
                  <a:srgbClr val="222222"/>
                </a:solidFill>
                <a:latin typeface="Consolas"/>
              </a:rPr>
              <a:t>DateTime.Now.DayOfYear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;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pPr indent="720000"/>
            <a:r>
              <a:rPr lang="en-US" dirty="0">
                <a:solidFill>
                  <a:srgbClr val="008000"/>
                </a:solidFill>
                <a:latin typeface="Consolas"/>
              </a:rPr>
              <a:t>// Assign the result of a </a:t>
            </a:r>
            <a:r>
              <a:rPr lang="en-US" dirty="0" err="1">
                <a:solidFill>
                  <a:srgbClr val="008000"/>
                </a:solidFill>
                <a:latin typeface="Consolas"/>
              </a:rPr>
              <a:t>boolean</a:t>
            </a:r>
            <a:r>
              <a:rPr lang="en-US" dirty="0">
                <a:solidFill>
                  <a:srgbClr val="008000"/>
                </a:solidFill>
                <a:latin typeface="Consolas"/>
              </a:rPr>
              <a:t> expression to b.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pPr indent="720000"/>
            <a:r>
              <a:rPr lang="en-US" dirty="0">
                <a:solidFill>
                  <a:srgbClr val="222222"/>
                </a:solidFill>
                <a:latin typeface="Consolas"/>
              </a:rPr>
              <a:t>b = (days % 2 == 0);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pPr indent="720000"/>
            <a:r>
              <a:rPr lang="en-US" dirty="0">
                <a:solidFill>
                  <a:srgbClr val="008000"/>
                </a:solidFill>
                <a:latin typeface="Consolas"/>
              </a:rPr>
              <a:t>// Branch depending on whether b is true or false.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pPr indent="720000"/>
            <a:r>
              <a:rPr lang="en-US" dirty="0">
                <a:solidFill>
                  <a:srgbClr val="0101FD"/>
                </a:solidFill>
                <a:latin typeface="Consolas"/>
              </a:rPr>
              <a:t>if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(b) { </a:t>
            </a:r>
            <a:r>
              <a:rPr lang="en-US" dirty="0" err="1">
                <a:solidFill>
                  <a:srgbClr val="222222"/>
                </a:solidFill>
                <a:latin typeface="Consolas"/>
              </a:rPr>
              <a:t>Console.WriteLine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(</a:t>
            </a:r>
            <a:r>
              <a:rPr lang="en-US" dirty="0">
                <a:solidFill>
                  <a:srgbClr val="A31515"/>
                </a:solidFill>
                <a:latin typeface="Consolas"/>
              </a:rPr>
              <a:t>"days is an even number"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); } </a:t>
            </a:r>
            <a:r>
              <a:rPr lang="kk-KZ" dirty="0">
                <a:solidFill>
                  <a:srgbClr val="222222"/>
                </a:solidFill>
                <a:latin typeface="Consolas"/>
              </a:rPr>
              <a:t> </a:t>
            </a:r>
          </a:p>
          <a:p>
            <a:pPr indent="720000"/>
            <a:r>
              <a:rPr lang="en-US" dirty="0">
                <a:solidFill>
                  <a:srgbClr val="0101FD"/>
                </a:solidFill>
                <a:latin typeface="Consolas"/>
              </a:rPr>
              <a:t>else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{ </a:t>
            </a:r>
            <a:r>
              <a:rPr lang="en-US" dirty="0" err="1">
                <a:solidFill>
                  <a:srgbClr val="222222"/>
                </a:solidFill>
                <a:latin typeface="Consolas"/>
              </a:rPr>
              <a:t>Console.WriteLine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(</a:t>
            </a:r>
            <a:r>
              <a:rPr lang="en-US" dirty="0">
                <a:solidFill>
                  <a:srgbClr val="A31515"/>
                </a:solidFill>
                <a:latin typeface="Consolas"/>
              </a:rPr>
              <a:t>"days is an odd number"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);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pPr indent="720000"/>
            <a:r>
              <a:rPr lang="en-US" dirty="0">
                <a:solidFill>
                  <a:srgbClr val="222222"/>
                </a:solidFill>
                <a:latin typeface="Consolas"/>
              </a:rPr>
              <a:t>}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pPr indent="457200"/>
            <a:r>
              <a:rPr lang="en-US" dirty="0">
                <a:solidFill>
                  <a:srgbClr val="222222"/>
                </a:solidFill>
                <a:latin typeface="Consolas"/>
              </a:rPr>
              <a:t>}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r>
              <a:rPr lang="en-US" dirty="0">
                <a:solidFill>
                  <a:srgbClr val="222222"/>
                </a:solidFill>
                <a:latin typeface="Consolas"/>
              </a:rPr>
              <a:t>} </a:t>
            </a:r>
            <a:endParaRPr lang="kk-KZ" dirty="0">
              <a:solidFill>
                <a:srgbClr val="008000"/>
              </a:solidFill>
              <a:latin typeface="Consolas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/>
              </a:rPr>
              <a:t>/* Output: </a:t>
            </a:r>
            <a:endParaRPr lang="kk-KZ" sz="1600" dirty="0">
              <a:solidFill>
                <a:srgbClr val="008000"/>
              </a:solidFill>
              <a:latin typeface="Consolas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/>
              </a:rPr>
              <a:t>True </a:t>
            </a:r>
            <a:endParaRPr lang="kk-KZ" sz="1600" dirty="0">
              <a:solidFill>
                <a:srgbClr val="008000"/>
              </a:solidFill>
              <a:latin typeface="Consolas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/>
              </a:rPr>
              <a:t>days is an &lt;even/odd&gt; number </a:t>
            </a:r>
            <a:endParaRPr lang="kk-KZ" sz="1600" dirty="0">
              <a:solidFill>
                <a:srgbClr val="008000"/>
              </a:solidFill>
              <a:latin typeface="Consolas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/>
              </a:rPr>
              <a:t>*/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620800" y="407217"/>
            <a:ext cx="3379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Мәндік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типтер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құрылымдар</a:t>
            </a:r>
            <a:endParaRPr lang="ru-RU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99792" y="9056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995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1902" y="589330"/>
            <a:ext cx="1895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Ссылочные типы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660232" y="219998"/>
            <a:ext cx="2146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Типтердің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түрлері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1902" y="773996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>
                <a:solidFill>
                  <a:schemeClr val="bg1"/>
                </a:solidFill>
              </a:rPr>
              <a:t>В C# существуют две разновидности типов: ссылочные типы и типы значений. В переменных ссылочных типов хранятся ссылки на их данные (объекты), а переменные типа значений содержат свои данные непосредственно. Две переменные ссылочного типа могут ссылаться на один и тот же объект, поэтому операции над одной переменной могут затрагивать объект, на который ссылается другая переменная. Каждая переменная типа значения имеет собственную копию данных, и операции над одной переменной не могут затрагивать другую (за исключением переменных параметров </a:t>
            </a:r>
            <a:r>
              <a:rPr lang="ru-RU" dirty="0" err="1">
                <a:solidFill>
                  <a:schemeClr val="bg1"/>
                </a:solidFill>
              </a:rPr>
              <a:t>ref</a:t>
            </a:r>
            <a:r>
              <a:rPr lang="ru-RU" dirty="0">
                <a:solidFill>
                  <a:schemeClr val="bg1"/>
                </a:solidFill>
              </a:rPr>
              <a:t> и </a:t>
            </a:r>
            <a:r>
              <a:rPr lang="ru-RU" dirty="0" err="1">
                <a:solidFill>
                  <a:schemeClr val="bg1"/>
                </a:solidFill>
              </a:rPr>
              <a:t>out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4808" y="3380689"/>
            <a:ext cx="79136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Для объявления ссылочных типов используются следующие ключевые слова:</a:t>
            </a:r>
          </a:p>
          <a:p>
            <a:pPr marL="360000" indent="285750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class</a:t>
            </a:r>
          </a:p>
          <a:p>
            <a:pPr marL="360000" indent="285750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interface</a:t>
            </a:r>
          </a:p>
          <a:p>
            <a:pPr marL="360000" indent="285750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delegate</a:t>
            </a:r>
            <a:endParaRPr lang="kk-KZ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В C# также предусмотрены следующие встроенные ссылочные типы:</a:t>
            </a:r>
          </a:p>
          <a:p>
            <a:pPr marL="360000" indent="252000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dynamic</a:t>
            </a:r>
          </a:p>
          <a:p>
            <a:pPr marL="360000" indent="252000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object</a:t>
            </a:r>
          </a:p>
          <a:p>
            <a:pPr marL="360000" indent="252000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string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99792" y="9056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0261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</TotalTime>
  <Words>1077</Words>
  <Application>Microsoft Office PowerPoint</Application>
  <PresentationFormat>Экран (4:3)</PresentationFormat>
  <Paragraphs>239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Consolas</vt:lpstr>
      <vt:lpstr>segoe-ui_normal</vt:lpstr>
      <vt:lpstr>segoe-ui_semibold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ISKM</cp:lastModifiedBy>
  <cp:revision>38</cp:revision>
  <dcterms:created xsi:type="dcterms:W3CDTF">2017-10-12T13:56:44Z</dcterms:created>
  <dcterms:modified xsi:type="dcterms:W3CDTF">2018-01-28T10:36:03Z</dcterms:modified>
</cp:coreProperties>
</file>